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9" r:id="rId32"/>
    <p:sldId id="290" r:id="rId33"/>
    <p:sldId id="285" r:id="rId34"/>
    <p:sldId id="286" r:id="rId35"/>
    <p:sldId id="287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0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58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15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89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88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856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30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9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90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22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8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4DF997-9161-486A-BFDE-0595313D41E4}" type="datetimeFigureOut">
              <a:rPr lang="it-IT" smtClean="0"/>
              <a:t>21/09/2021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17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anSupertramp/FPS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A20CC-DC78-4397-9B12-C040FEFD0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2879280"/>
            <a:ext cx="10058400" cy="1355489"/>
          </a:xfrm>
        </p:spPr>
        <p:txBody>
          <a:bodyPr>
            <a:normAutofit/>
          </a:bodyPr>
          <a:lstStyle/>
          <a:p>
            <a:pPr algn="ctr"/>
            <a:r>
              <a:rPr lang="it-IT" sz="7200" b="1" dirty="0"/>
              <a:t>Self Balancing Robot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D1B808-D42A-4859-A89D-364797C65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550"/>
            <a:ext cx="9144000" cy="1845128"/>
          </a:xfrm>
        </p:spPr>
        <p:txBody>
          <a:bodyPr>
            <a:normAutofit/>
          </a:bodyPr>
          <a:lstStyle/>
          <a:p>
            <a:pPr algn="ctr"/>
            <a:r>
              <a:rPr lang="it-IT" sz="1400" i="1" dirty="0"/>
              <a:t>Corso di Fondamenti di Programmazione dei Sistemi</a:t>
            </a:r>
          </a:p>
          <a:p>
            <a:pPr algn="ctr"/>
            <a:r>
              <a:rPr lang="it-IT" sz="1400" i="1" dirty="0"/>
              <a:t>Embedded</a:t>
            </a:r>
          </a:p>
          <a:p>
            <a:pPr algn="ctr"/>
            <a:r>
              <a:rPr lang="it-IT" sz="1400" i="1" dirty="0" err="1"/>
              <a:t>Unical</a:t>
            </a:r>
            <a:r>
              <a:rPr lang="it-IT" sz="1400" i="1" dirty="0"/>
              <a:t>, 2020/2021</a:t>
            </a:r>
          </a:p>
          <a:p>
            <a:endParaRPr lang="it-IT" sz="1400" dirty="0"/>
          </a:p>
          <a:p>
            <a:pPr algn="l"/>
            <a:r>
              <a:rPr lang="it-IT" sz="1400" dirty="0"/>
              <a:t>Docente: Gianni Cario 			      	             Studente: Andrea Alecce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18DC549-C729-42FD-964D-33B1E894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454" y="453044"/>
            <a:ext cx="4255091" cy="18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0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17D2A-F557-4E18-91A9-6C65C3B8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 dell'elettronica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EF7EB8D-F8E6-43BA-8342-37CBB367C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84" y="2298248"/>
            <a:ext cx="4591050" cy="3162300"/>
          </a:xfrm>
        </p:spPr>
      </p:pic>
    </p:spTree>
    <p:extLst>
      <p:ext uri="{BB962C8B-B14F-4D97-AF65-F5344CB8AC3E}">
        <p14:creationId xmlns:p14="http://schemas.microsoft.com/office/powerpoint/2010/main" val="92170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742545-8361-454A-AD78-0DB1C0BC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Motori </a:t>
            </a:r>
            <a:r>
              <a:rPr lang="it-IT" dirty="0" err="1"/>
              <a:t>Stepper</a:t>
            </a:r>
            <a:endParaRPr lang="it-IT" dirty="0"/>
          </a:p>
        </p:txBody>
      </p:sp>
      <p:pic>
        <p:nvPicPr>
          <p:cNvPr id="5122" name="Picture 2" descr="TMC2209/TMC2208 - Off-Topic in generale - Stampa 3D forum">
            <a:extLst>
              <a:ext uri="{FF2B5EF4-FFF2-40B4-BE49-F238E27FC236}">
                <a16:creationId xmlns:a16="http://schemas.microsoft.com/office/drawing/2014/main" id="{48F5C422-C7FE-4823-A64E-54ACD99412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05" y="1804576"/>
            <a:ext cx="4467352" cy="26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67DC8C6-0F12-45C8-BFB6-1DDF633E0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r="7461"/>
          <a:stretch/>
        </p:blipFill>
        <p:spPr>
          <a:xfrm>
            <a:off x="5370536" y="3040117"/>
            <a:ext cx="4716439" cy="312016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D85BD8-6B0B-4C11-A952-FEEF38D3C54B}"/>
              </a:ext>
            </a:extLst>
          </p:cNvPr>
          <p:cNvSpPr txBox="1"/>
          <p:nvPr/>
        </p:nvSpPr>
        <p:spPr>
          <a:xfrm>
            <a:off x="6262483" y="6001075"/>
            <a:ext cx="3012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u="none" strike="noStrike" baseline="0" dirty="0">
                <a:latin typeface="CMR10"/>
              </a:rPr>
              <a:t>Schema a blocchi interno del Driver TMC2209</a:t>
            </a:r>
            <a:endParaRPr lang="it-IT" sz="12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B00A59-2D63-4FD2-8097-34300865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43" y="4543971"/>
            <a:ext cx="2723677" cy="161630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89F8CDF-F071-40A9-AC68-023C4FE2DABE}"/>
              </a:ext>
            </a:extLst>
          </p:cNvPr>
          <p:cNvSpPr txBox="1"/>
          <p:nvPr/>
        </p:nvSpPr>
        <p:spPr>
          <a:xfrm>
            <a:off x="4854657" y="1725145"/>
            <a:ext cx="6096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b="0" i="0" u="none" strike="noStrike" baseline="0" dirty="0">
                <a:latin typeface="CMR10"/>
              </a:rPr>
              <a:t>Ogni step può essere convertito in un passo completo (</a:t>
            </a:r>
            <a:r>
              <a:rPr lang="it-IT" sz="1200" b="1" i="0" u="none" strike="noStrike" baseline="0" dirty="0">
                <a:latin typeface="CMTI10"/>
              </a:rPr>
              <a:t>full step</a:t>
            </a:r>
            <a:r>
              <a:rPr lang="it-IT" sz="1200" b="0" i="0" u="none" strike="noStrike" baseline="0" dirty="0">
                <a:latin typeface="CMR10"/>
              </a:rPr>
              <a:t>) o un </a:t>
            </a:r>
            <a:r>
              <a:rPr lang="it-IT" sz="1200" b="0" i="0" u="none" strike="noStrike" baseline="0" dirty="0" err="1">
                <a:latin typeface="CMR10"/>
              </a:rPr>
              <a:t>micropasso</a:t>
            </a:r>
            <a:r>
              <a:rPr lang="it-IT" sz="1200" b="0" i="0" u="none" strike="noStrike" baseline="0" dirty="0">
                <a:latin typeface="CMR10"/>
              </a:rPr>
              <a:t> (</a:t>
            </a:r>
            <a:r>
              <a:rPr lang="it-IT" sz="1200" b="1" i="0" u="none" strike="noStrike" baseline="0" dirty="0" err="1">
                <a:latin typeface="CMTI10"/>
              </a:rPr>
              <a:t>microstep</a:t>
            </a:r>
            <a:r>
              <a:rPr lang="it-IT" sz="1200" b="0" i="0" u="none" strike="noStrike" baseline="0" dirty="0">
                <a:latin typeface="CMR10"/>
              </a:rPr>
              <a:t>), in cui ci sono 2, 4, 8, 16, 32, 64, 128 o 256 </a:t>
            </a:r>
            <a:r>
              <a:rPr lang="it-IT" sz="1200" b="0" i="0" u="none" strike="noStrike" baseline="0" dirty="0" err="1">
                <a:latin typeface="CMR10"/>
              </a:rPr>
              <a:t>microstep</a:t>
            </a:r>
            <a:r>
              <a:rPr lang="it-IT" sz="1200" b="0" i="0" u="none" strike="noStrike" baseline="0" dirty="0">
                <a:latin typeface="CMR10"/>
              </a:rPr>
              <a:t> per </a:t>
            </a:r>
            <a:r>
              <a:rPr lang="it-IT" sz="1200" b="0" i="0" u="none" strike="noStrike" baseline="0" dirty="0" err="1">
                <a:latin typeface="CMR10"/>
              </a:rPr>
              <a:t>fullstep</a:t>
            </a:r>
            <a:r>
              <a:rPr lang="it-IT" sz="1200" b="0" i="0" u="none" strike="noStrike" baseline="0" dirty="0">
                <a:latin typeface="CMR10"/>
              </a:rPr>
              <a:t>.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40545A0-57EA-4F1F-996C-E990308BB68B}"/>
              </a:ext>
            </a:extLst>
          </p:cNvPr>
          <p:cNvGrpSpPr/>
          <p:nvPr/>
        </p:nvGrpSpPr>
        <p:grpSpPr>
          <a:xfrm>
            <a:off x="5472797" y="2139862"/>
            <a:ext cx="4999738" cy="978514"/>
            <a:chOff x="5803018" y="2142656"/>
            <a:chExt cx="4808376" cy="941062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3BA72040-BA77-48F4-ACEC-158C474E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6480" y="2142656"/>
              <a:ext cx="4484914" cy="941062"/>
            </a:xfrm>
            <a:prstGeom prst="rect">
              <a:avLst/>
            </a:prstGeom>
          </p:spPr>
        </p:pic>
        <p:sp>
          <p:nvSpPr>
            <p:cNvPr id="15" name="Freccia in giù 14">
              <a:extLst>
                <a:ext uri="{FF2B5EF4-FFF2-40B4-BE49-F238E27FC236}">
                  <a16:creationId xmlns:a16="http://schemas.microsoft.com/office/drawing/2014/main" id="{5DD4A277-4122-4D1A-8F1B-8EDD13CB74E8}"/>
                </a:ext>
              </a:extLst>
            </p:cNvPr>
            <p:cNvSpPr/>
            <p:nvPr/>
          </p:nvSpPr>
          <p:spPr>
            <a:xfrm rot="16200000">
              <a:off x="5922169" y="2402394"/>
              <a:ext cx="116847" cy="3551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D60D5D8-6C47-496D-8145-D4DA0C5F2A91}"/>
              </a:ext>
            </a:extLst>
          </p:cNvPr>
          <p:cNvSpPr txBox="1"/>
          <p:nvPr/>
        </p:nvSpPr>
        <p:spPr>
          <a:xfrm>
            <a:off x="9727374" y="5206171"/>
            <a:ext cx="2447925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Step/</a:t>
            </a:r>
            <a:r>
              <a:rPr lang="it-IT" sz="1400" dirty="0" err="1"/>
              <a:t>rev</a:t>
            </a:r>
            <a:r>
              <a:rPr lang="it-IT" sz="1400" dirty="0"/>
              <a:t> del motore: </a:t>
            </a:r>
            <a:br>
              <a:rPr lang="it-IT" sz="1400" dirty="0"/>
            </a:br>
            <a:r>
              <a:rPr lang="it-IT" sz="1400" dirty="0"/>
              <a:t>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Con driver a 8 </a:t>
            </a:r>
            <a:r>
              <a:rPr lang="it-IT" sz="1400" dirty="0" err="1"/>
              <a:t>microstep</a:t>
            </a:r>
            <a:r>
              <a:rPr lang="it-IT" sz="1400" dirty="0"/>
              <a:t>: 1600 Step/</a:t>
            </a:r>
            <a:r>
              <a:rPr lang="it-IT" sz="1400" dirty="0" err="1"/>
              <a:t>rev</a:t>
            </a:r>
            <a:r>
              <a:rPr lang="it-IT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72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7B4F82-A2EF-4FD1-9686-76C187BA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Calibrazione Driver TMC2209</a:t>
            </a:r>
          </a:p>
        </p:txBody>
      </p:sp>
      <p:pic>
        <p:nvPicPr>
          <p:cNvPr id="6146" name="Picture 2" descr="TMC2209 3D Printer Driver Board Pack SKU: D-0003 - 52Pi Wiki">
            <a:extLst>
              <a:ext uri="{FF2B5EF4-FFF2-40B4-BE49-F238E27FC236}">
                <a16:creationId xmlns:a16="http://schemas.microsoft.com/office/drawing/2014/main" id="{D6567F2B-F44C-45FC-9BB9-2754F610F0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37"/>
          <a:stretch/>
        </p:blipFill>
        <p:spPr bwMode="auto">
          <a:xfrm>
            <a:off x="1545302" y="2743132"/>
            <a:ext cx="4022725" cy="20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891CCFE-8DA8-4500-BB8F-09BAE753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12" y="3339391"/>
            <a:ext cx="4288635" cy="775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1547AE-9188-4020-9020-82DE3106A3FB}"/>
              </a:ext>
            </a:extLst>
          </p:cNvPr>
          <p:cNvSpPr txBox="1"/>
          <p:nvPr/>
        </p:nvSpPr>
        <p:spPr>
          <a:xfrm>
            <a:off x="2226793" y="4791165"/>
            <a:ext cx="2546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MR10"/>
              </a:rPr>
              <a:t>Mantenere </a:t>
            </a:r>
            <a:r>
              <a:rPr lang="it-IT" sz="1600" b="0" i="0" u="none" strike="noStrike" baseline="0" dirty="0">
                <a:latin typeface="CMR10"/>
              </a:rPr>
              <a:t>livello logico alto i pin </a:t>
            </a:r>
            <a:r>
              <a:rPr lang="it-IT" sz="1600" b="1" i="0" u="none" strike="noStrike" baseline="0" dirty="0">
                <a:latin typeface="CMTI10"/>
              </a:rPr>
              <a:t>step</a:t>
            </a:r>
            <a:r>
              <a:rPr lang="it-IT" sz="1600" b="0" i="0" u="none" strike="noStrike" baseline="0" dirty="0">
                <a:latin typeface="CMTI10"/>
              </a:rPr>
              <a:t> </a:t>
            </a:r>
            <a:r>
              <a:rPr lang="it-IT" sz="1600" b="0" i="0" u="none" strike="noStrike" baseline="0" dirty="0">
                <a:latin typeface="CMR10"/>
              </a:rPr>
              <a:t>e </a:t>
            </a:r>
            <a:r>
              <a:rPr lang="it-IT" sz="1600" b="1" i="0" u="none" strike="noStrike" baseline="0" dirty="0">
                <a:latin typeface="CMTI10"/>
              </a:rPr>
              <a:t>dir</a:t>
            </a:r>
            <a:endParaRPr lang="it-IT" sz="16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CEA1BF6-FC0D-42DB-A0C4-EEB1B1A4D19E}"/>
              </a:ext>
            </a:extLst>
          </p:cNvPr>
          <p:cNvCxnSpPr/>
          <p:nvPr/>
        </p:nvCxnSpPr>
        <p:spPr>
          <a:xfrm flipH="1">
            <a:off x="1814451" y="4156249"/>
            <a:ext cx="514350" cy="0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3381B3C-B32F-416E-A198-8213F4602157}"/>
              </a:ext>
            </a:extLst>
          </p:cNvPr>
          <p:cNvCxnSpPr/>
          <p:nvPr/>
        </p:nvCxnSpPr>
        <p:spPr>
          <a:xfrm flipH="1">
            <a:off x="1814451" y="4345388"/>
            <a:ext cx="514350" cy="0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CD878E8-3CF3-4D8E-8AD2-210373E66C67}"/>
                  </a:ext>
                </a:extLst>
              </p:cNvPr>
              <p:cNvSpPr txBox="1"/>
              <p:nvPr/>
            </p:nvSpPr>
            <p:spPr>
              <a:xfrm>
                <a:off x="1355482" y="4028960"/>
                <a:ext cx="379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CD878E8-3CF3-4D8E-8AD2-210373E6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82" y="4028960"/>
                <a:ext cx="379639" cy="369332"/>
              </a:xfrm>
              <a:prstGeom prst="rect">
                <a:avLst/>
              </a:prstGeom>
              <a:blipFill>
                <a:blip r:embed="rId4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F03995C2-E826-4A6C-88BA-63445D837F37}"/>
              </a:ext>
            </a:extLst>
          </p:cNvPr>
          <p:cNvGrpSpPr/>
          <p:nvPr/>
        </p:nvGrpSpPr>
        <p:grpSpPr>
          <a:xfrm>
            <a:off x="5982586" y="4537250"/>
            <a:ext cx="2632369" cy="646331"/>
            <a:chOff x="9258043" y="3365528"/>
            <a:chExt cx="269719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53C19442-F3D7-4857-A2D6-C0C716450092}"/>
                    </a:ext>
                  </a:extLst>
                </p:cNvPr>
                <p:cNvSpPr txBox="1"/>
                <p:nvPr/>
              </p:nvSpPr>
              <p:spPr>
                <a:xfrm>
                  <a:off x="9258043" y="3365528"/>
                  <a:ext cx="21072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dirty="0"/>
                    <a:t>Con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it-IT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𝑆𝐸𝑁𝑆𝐸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it-IT" dirty="0"/>
                    <a:t>0.11 ohm</a:t>
                  </a:r>
                  <a:endParaRPr lang="it-IT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53C19442-F3D7-4857-A2D6-C0C716450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043" y="3365528"/>
                  <a:ext cx="2107202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4717" r="-1479" b="-1415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ccia in giù 12">
              <a:extLst>
                <a:ext uri="{FF2B5EF4-FFF2-40B4-BE49-F238E27FC236}">
                  <a16:creationId xmlns:a16="http://schemas.microsoft.com/office/drawing/2014/main" id="{FC59736E-12C6-4ADA-B5D7-AC359A410DBD}"/>
                </a:ext>
              </a:extLst>
            </p:cNvPr>
            <p:cNvSpPr/>
            <p:nvPr/>
          </p:nvSpPr>
          <p:spPr>
            <a:xfrm rot="16200000">
              <a:off x="11616418" y="3518819"/>
              <a:ext cx="191861" cy="4857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6563546-1020-4E66-910A-E0D22D315308}"/>
                  </a:ext>
                </a:extLst>
              </p:cNvPr>
              <p:cNvSpPr txBox="1"/>
              <p:nvPr/>
            </p:nvSpPr>
            <p:spPr>
              <a:xfrm>
                <a:off x="8760891" y="4737637"/>
                <a:ext cx="1593056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 0.43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6563546-1020-4E66-910A-E0D22D315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891" y="4737637"/>
                <a:ext cx="1593056" cy="391582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30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2B67B-990C-469C-8686-CA431D42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IMU MPU6050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6F5ABE0-BA3A-476C-B2E5-408765739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186" y="2841219"/>
            <a:ext cx="3365976" cy="2231524"/>
          </a:xfrm>
        </p:spPr>
      </p:pic>
      <p:pic>
        <p:nvPicPr>
          <p:cNvPr id="7170" name="Picture 2" descr="GY-521 MPU-6050 Modulo triassiale Digitale Giroscopio 6DOF 3 assi -  Arduiner - Arduino Components Shop">
            <a:extLst>
              <a:ext uri="{FF2B5EF4-FFF2-40B4-BE49-F238E27FC236}">
                <a16:creationId xmlns:a16="http://schemas.microsoft.com/office/drawing/2014/main" id="{024906D0-EF04-4A40-9104-065D60E3A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36" y="2628107"/>
            <a:ext cx="2657747" cy="26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9449BE-9A4E-4EA4-9D95-8923470ED712}"/>
              </a:ext>
            </a:extLst>
          </p:cNvPr>
          <p:cNvSpPr txBox="1"/>
          <p:nvPr/>
        </p:nvSpPr>
        <p:spPr>
          <a:xfrm>
            <a:off x="7690012" y="5072743"/>
            <a:ext cx="14247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IMU MPU6050</a:t>
            </a:r>
          </a:p>
        </p:txBody>
      </p:sp>
    </p:spTree>
    <p:extLst>
      <p:ext uri="{BB962C8B-B14F-4D97-AF65-F5344CB8AC3E}">
        <p14:creationId xmlns:p14="http://schemas.microsoft.com/office/powerpoint/2010/main" val="38086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8A94CE-DE95-4D24-A2D2-EA4538C2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Comunicazione: Modulo WiFi ESP-01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47ED71B-E77D-4374-92CB-CB475EB45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067" y="2428355"/>
            <a:ext cx="4852413" cy="2214169"/>
          </a:xfrm>
        </p:spPr>
      </p:pic>
      <p:pic>
        <p:nvPicPr>
          <p:cNvPr id="8194" name="Picture 2" descr="How to use ESP8266 ESP-01 as a SENSOR web client | import &amp;lt;hack&amp;gt;">
            <a:extLst>
              <a:ext uri="{FF2B5EF4-FFF2-40B4-BE49-F238E27FC236}">
                <a16:creationId xmlns:a16="http://schemas.microsoft.com/office/drawing/2014/main" id="{0089D01A-3DC1-4694-9521-6EC88688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005" y="1813064"/>
            <a:ext cx="2993134" cy="12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59C7162-13F2-4EF7-B2BF-7B8111B26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7" t="12986" r="3970" b="15054"/>
          <a:stretch/>
        </p:blipFill>
        <p:spPr>
          <a:xfrm>
            <a:off x="7210697" y="3296193"/>
            <a:ext cx="3758618" cy="21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54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216196-A6AE-4185-8FDF-A70FB12D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Stadio di Alimentazione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AF4294D-3586-4B29-B7F2-F21AC71F8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456" y="3465165"/>
            <a:ext cx="2841291" cy="220068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9147C5A-56C9-4027-BA96-2CDCC078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36" y="5745431"/>
            <a:ext cx="2730953" cy="417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8" name="Picture 2" descr="Sony Murata 18650 VTC6 | BATTERIA CELLA LITIO 3000 mAh">
            <a:extLst>
              <a:ext uri="{FF2B5EF4-FFF2-40B4-BE49-F238E27FC236}">
                <a16:creationId xmlns:a16="http://schemas.microsoft.com/office/drawing/2014/main" id="{55FE8538-625F-49D2-8BA4-310BFEA4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3556" r="7334" b="24698"/>
          <a:stretch/>
        </p:blipFill>
        <p:spPr bwMode="auto">
          <a:xfrm>
            <a:off x="3091325" y="1966897"/>
            <a:ext cx="1506920" cy="9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55E6138-D9F6-4CFD-829F-9EEE201B4235}"/>
              </a:ext>
            </a:extLst>
          </p:cNvPr>
          <p:cNvSpPr txBox="1"/>
          <p:nvPr/>
        </p:nvSpPr>
        <p:spPr>
          <a:xfrm>
            <a:off x="3370865" y="2793426"/>
            <a:ext cx="1013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LiPo</a:t>
            </a:r>
            <a:r>
              <a:rPr lang="it-IT" sz="1200" dirty="0"/>
              <a:t> 18650</a:t>
            </a:r>
            <a:br>
              <a:rPr lang="it-IT" sz="1200" dirty="0"/>
            </a:br>
            <a:r>
              <a:rPr lang="it-IT" sz="1200" dirty="0"/>
              <a:t>2600 mAh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8479F63-07E4-48D5-89D1-607AC3057BB0}"/>
              </a:ext>
            </a:extLst>
          </p:cNvPr>
          <p:cNvGrpSpPr/>
          <p:nvPr/>
        </p:nvGrpSpPr>
        <p:grpSpPr>
          <a:xfrm>
            <a:off x="893023" y="1767231"/>
            <a:ext cx="2526846" cy="1726509"/>
            <a:chOff x="1485898" y="1774854"/>
            <a:chExt cx="2526846" cy="1726509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64EC737-8BD0-44A4-8DF4-9A15036D70C0}"/>
                </a:ext>
              </a:extLst>
            </p:cNvPr>
            <p:cNvSpPr txBox="1"/>
            <p:nvPr/>
          </p:nvSpPr>
          <p:spPr>
            <a:xfrm>
              <a:off x="1492428" y="1774854"/>
              <a:ext cx="1829412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b="1" dirty="0"/>
                <a:t>Serie o Parallelo?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01557F3-707E-4003-A243-2AE14DA116C5}"/>
                </a:ext>
              </a:extLst>
            </p:cNvPr>
            <p:cNvSpPr txBox="1"/>
            <p:nvPr/>
          </p:nvSpPr>
          <p:spPr>
            <a:xfrm>
              <a:off x="1485898" y="2116368"/>
              <a:ext cx="25268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/>
                <a:t>Serie: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Maggiore tensione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Stessi Ah</a:t>
              </a:r>
            </a:p>
            <a:p>
              <a:r>
                <a:rPr lang="it-IT" sz="1400" b="1" dirty="0"/>
                <a:t>Parallelo: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Maggiore Ah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Stessa tensione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D478615-438B-4867-8A98-3DDB96B0BD87}"/>
              </a:ext>
            </a:extLst>
          </p:cNvPr>
          <p:cNvGrpSpPr/>
          <p:nvPr/>
        </p:nvGrpSpPr>
        <p:grpSpPr>
          <a:xfrm>
            <a:off x="7155445" y="1890549"/>
            <a:ext cx="3572150" cy="667435"/>
            <a:chOff x="7048493" y="1774854"/>
            <a:chExt cx="3572150" cy="667435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C996778-BBC3-42C3-BEA0-76487196A07D}"/>
                </a:ext>
              </a:extLst>
            </p:cNvPr>
            <p:cNvSpPr txBox="1"/>
            <p:nvPr/>
          </p:nvSpPr>
          <p:spPr>
            <a:xfrm>
              <a:off x="7110818" y="1774854"/>
              <a:ext cx="2151999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b="1" dirty="0"/>
                <a:t>Alimentazione a 12V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5A37E2CB-385C-4BB9-9518-37067F2D6489}"/>
                </a:ext>
              </a:extLst>
            </p:cNvPr>
            <p:cNvSpPr txBox="1"/>
            <p:nvPr/>
          </p:nvSpPr>
          <p:spPr>
            <a:xfrm>
              <a:off x="7048493" y="2134512"/>
              <a:ext cx="3572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Convertitore DC/DC Step Up: </a:t>
              </a:r>
              <a:r>
                <a:rPr lang="it-IT" sz="1400" b="1" dirty="0"/>
                <a:t>PTN04050C</a:t>
              </a:r>
            </a:p>
          </p:txBody>
        </p:sp>
      </p:grpSp>
      <p:pic>
        <p:nvPicPr>
          <p:cNvPr id="9220" name="Picture 4" descr="PTN04050CAD Texas Instruments | Alimentatori - Montaggio su scheda | DigiKey">
            <a:extLst>
              <a:ext uri="{FF2B5EF4-FFF2-40B4-BE49-F238E27FC236}">
                <a16:creationId xmlns:a16="http://schemas.microsoft.com/office/drawing/2014/main" id="{B1910DCF-7DCD-44D4-8D8F-C57D1E587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4" b="13821"/>
          <a:stretch/>
        </p:blipFill>
        <p:spPr bwMode="auto">
          <a:xfrm>
            <a:off x="10539421" y="1959093"/>
            <a:ext cx="1339851" cy="8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C863A440-0748-4517-8DA2-3B8ACAB87BCC}"/>
              </a:ext>
            </a:extLst>
          </p:cNvPr>
          <p:cNvGrpSpPr/>
          <p:nvPr/>
        </p:nvGrpSpPr>
        <p:grpSpPr>
          <a:xfrm>
            <a:off x="6613888" y="2527914"/>
            <a:ext cx="3863208" cy="3620264"/>
            <a:chOff x="6423925" y="2597304"/>
            <a:chExt cx="3129790" cy="2932968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A07FE76E-38EB-4794-BF57-3756B412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3925" y="2597304"/>
              <a:ext cx="3129790" cy="2932968"/>
            </a:xfrm>
            <a:prstGeom prst="rect">
              <a:avLst/>
            </a:prstGeom>
          </p:spPr>
        </p:pic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9B766745-3753-4414-B0C2-91E9F75C8ECE}"/>
                </a:ext>
              </a:extLst>
            </p:cNvPr>
            <p:cNvSpPr/>
            <p:nvPr/>
          </p:nvSpPr>
          <p:spPr>
            <a:xfrm>
              <a:off x="6530747" y="3499096"/>
              <a:ext cx="2890157" cy="1258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F137954-F413-4B32-9403-7CDC189C5F07}"/>
              </a:ext>
            </a:extLst>
          </p:cNvPr>
          <p:cNvSpPr txBox="1"/>
          <p:nvPr/>
        </p:nvSpPr>
        <p:spPr>
          <a:xfrm>
            <a:off x="10702470" y="2634168"/>
            <a:ext cx="101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Step Up</a:t>
            </a:r>
          </a:p>
          <a:p>
            <a:pPr algn="ctr"/>
            <a:r>
              <a:rPr lang="it-IT" sz="1200" dirty="0"/>
              <a:t>PTN04050C della Texas Instruments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2F1A44-170A-4097-8C54-B29B09E6AF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400" t="14858" r="19848" b="14981"/>
          <a:stretch/>
        </p:blipFill>
        <p:spPr>
          <a:xfrm>
            <a:off x="4883724" y="2058344"/>
            <a:ext cx="890663" cy="77199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7FDBA28-10AB-4FC3-9F00-8A9247EA305E}"/>
              </a:ext>
            </a:extLst>
          </p:cNvPr>
          <p:cNvSpPr txBox="1"/>
          <p:nvPr/>
        </p:nvSpPr>
        <p:spPr>
          <a:xfrm>
            <a:off x="4823619" y="2818833"/>
            <a:ext cx="1013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Micro-</a:t>
            </a:r>
            <a:r>
              <a:rPr lang="it-IT" sz="1200" dirty="0" err="1"/>
              <a:t>Lipo</a:t>
            </a:r>
            <a:r>
              <a:rPr lang="it-IT" sz="1200" dirty="0"/>
              <a:t> </a:t>
            </a:r>
            <a:r>
              <a:rPr lang="it-IT" sz="1200" dirty="0" err="1"/>
              <a:t>Charger</a:t>
            </a:r>
            <a:endParaRPr lang="it-IT" sz="1200" dirty="0"/>
          </a:p>
          <a:p>
            <a:pPr algn="ctr"/>
            <a:r>
              <a:rPr lang="it-IT" sz="1200" dirty="0"/>
              <a:t>100/500mA</a:t>
            </a:r>
          </a:p>
        </p:txBody>
      </p:sp>
    </p:spTree>
    <p:extLst>
      <p:ext uri="{BB962C8B-B14F-4D97-AF65-F5344CB8AC3E}">
        <p14:creationId xmlns:p14="http://schemas.microsoft.com/office/powerpoint/2010/main" val="338890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71B622-CD47-43D5-854A-8234B02B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92A69D-0261-4F24-890D-0BB600D11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433" y="635431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Schematico</a:t>
            </a:r>
            <a:r>
              <a:rPr lang="en-US" dirty="0"/>
              <a:t> e </a:t>
            </a:r>
            <a:r>
              <a:rPr lang="en-US" dirty="0" err="1"/>
              <a:t>Alimentazione</a:t>
            </a:r>
            <a:r>
              <a:rPr lang="en-US" dirty="0"/>
              <a:t> </a:t>
            </a:r>
            <a:r>
              <a:rPr lang="en-US" dirty="0" err="1"/>
              <a:t>Nucleo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0DD545-904F-42CC-BDA1-857C4E732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7C17F-DD7C-4159-A4D1-5B215AC5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9867" y="2436596"/>
            <a:ext cx="3326005" cy="32155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DCEAED-CB98-40CF-8633-8DC69CD90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FC60AD-435C-4643-AF00-2B0908B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3570B3C-A7B3-490F-BE1D-01DC3F73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6" y="457200"/>
            <a:ext cx="5821920" cy="554538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B1FC9F-EBB0-4401-815D-4325704B69B8}"/>
              </a:ext>
            </a:extLst>
          </p:cNvPr>
          <p:cNvSpPr txBox="1"/>
          <p:nvPr/>
        </p:nvSpPr>
        <p:spPr>
          <a:xfrm>
            <a:off x="7863960" y="5652172"/>
            <a:ext cx="1977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User  Manual  UM1724</a:t>
            </a:r>
          </a:p>
        </p:txBody>
      </p:sp>
    </p:spTree>
    <p:extLst>
      <p:ext uri="{BB962C8B-B14F-4D97-AF65-F5344CB8AC3E}">
        <p14:creationId xmlns:p14="http://schemas.microsoft.com/office/powerpoint/2010/main" val="240963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5F8B578-4596-4E2E-A448-3A89C31E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9" y="1968992"/>
            <a:ext cx="4446813" cy="429709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7FBB487-F7E4-4E86-AB3D-558D9F02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 Firmware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8EBEDE-AC9A-4E4A-875A-802E915CF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8744" y="2635762"/>
            <a:ext cx="4178197" cy="2669131"/>
          </a:xfrm>
        </p:spPr>
      </p:pic>
    </p:spTree>
    <p:extLst>
      <p:ext uri="{BB962C8B-B14F-4D97-AF65-F5344CB8AC3E}">
        <p14:creationId xmlns:p14="http://schemas.microsoft.com/office/powerpoint/2010/main" val="39942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63E59-A233-411C-AA7A-7540A1D3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 Firmware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74BFD4-AFB4-4671-BE67-369AAD016A2B}"/>
              </a:ext>
            </a:extLst>
          </p:cNvPr>
          <p:cNvSpPr txBox="1"/>
          <p:nvPr/>
        </p:nvSpPr>
        <p:spPr>
          <a:xfrm>
            <a:off x="4517918" y="1704704"/>
            <a:ext cx="663776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00" b="0" i="0" u="none" strike="noStrike" baseline="0" dirty="0">
                <a:latin typeface="CMTI10"/>
              </a:rPr>
              <a:t>Per ogni Timer, </a:t>
            </a:r>
            <a:r>
              <a:rPr lang="it-IT" sz="1200" b="0" i="1" u="none" strike="noStrike" baseline="0" dirty="0">
                <a:latin typeface="CMTI10"/>
              </a:rPr>
              <a:t>Channel 1</a:t>
            </a:r>
            <a:r>
              <a:rPr lang="it-IT" sz="1200" b="0" i="0" u="none" strike="noStrike" baseline="0" dirty="0">
                <a:latin typeface="CMTI10"/>
              </a:rPr>
              <a:t> </a:t>
            </a:r>
            <a:r>
              <a:rPr lang="it-IT" sz="1200" b="0" i="0" u="none" strike="noStrike" baseline="0" dirty="0">
                <a:latin typeface="CMR10"/>
              </a:rPr>
              <a:t>in modalità </a:t>
            </a:r>
            <a:r>
              <a:rPr lang="it-IT" sz="1200" b="1" i="0" u="none" strike="noStrike" baseline="0" dirty="0" err="1">
                <a:latin typeface="CMBX10"/>
              </a:rPr>
              <a:t>Toggle</a:t>
            </a:r>
            <a:r>
              <a:rPr lang="it-IT" sz="1200" b="1" i="0" u="none" strike="noStrike" baseline="0" dirty="0">
                <a:latin typeface="CMBX10"/>
              </a:rPr>
              <a:t> on match</a:t>
            </a:r>
            <a:r>
              <a:rPr lang="it-IT" sz="1200" b="0" i="0" u="none" strike="noStrike" baseline="0" dirty="0">
                <a:latin typeface="CMR10"/>
              </a:rPr>
              <a:t>, ottenendo così un segnale ad onda quadra con frequenza predefinita.</a:t>
            </a:r>
          </a:p>
          <a:p>
            <a:pPr algn="l"/>
            <a:endParaRPr lang="it-IT" sz="1200" b="0" i="0" u="none" strike="noStrike" baseline="0" dirty="0">
              <a:latin typeface="CMR10"/>
            </a:endParaRPr>
          </a:p>
          <a:p>
            <a:pPr algn="l"/>
            <a:r>
              <a:rPr lang="it-IT" sz="1600" b="1" i="0" u="none" strike="noStrike" baseline="0" dirty="0">
                <a:latin typeface="CMR10"/>
              </a:rPr>
              <a:t>TIM2 e TIM3</a:t>
            </a:r>
            <a:r>
              <a:rPr lang="it-IT" sz="1600" b="0" i="0" u="none" strike="noStrike" baseline="0" dirty="0">
                <a:latin typeface="CMR1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R10"/>
              </a:rPr>
              <a:t>Clock a 84MHz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BX10"/>
              </a:rPr>
              <a:t>Output Compare</a:t>
            </a:r>
            <a:endParaRPr lang="it-IT" sz="1400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 err="1">
                <a:latin typeface="CMTI10"/>
              </a:rPr>
              <a:t>Prescaler</a:t>
            </a:r>
            <a:r>
              <a:rPr lang="it-IT" sz="1400" b="0" i="0" u="none" strike="noStrike" baseline="0" dirty="0">
                <a:latin typeface="CMR10"/>
              </a:rPr>
              <a:t>=83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>
                <a:latin typeface="CMTI10"/>
              </a:rPr>
              <a:t>Counter </a:t>
            </a:r>
            <a:r>
              <a:rPr lang="it-IT" sz="1400" b="1" i="0" u="none" strike="noStrike" baseline="0" dirty="0" err="1">
                <a:latin typeface="CMTI10"/>
              </a:rPr>
              <a:t>Period</a:t>
            </a:r>
            <a:r>
              <a:rPr lang="it-IT" sz="1400" b="0" i="0" u="none" strike="noStrike" baseline="0" dirty="0">
                <a:latin typeface="CMR10"/>
              </a:rPr>
              <a:t>=99.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>
                <a:latin typeface="CMBX10"/>
              </a:rPr>
              <a:t>Auto-</a:t>
            </a:r>
            <a:r>
              <a:rPr lang="it-IT" sz="1400" b="1" i="0" u="none" strike="noStrike" baseline="0" dirty="0" err="1">
                <a:latin typeface="CMBX10"/>
              </a:rPr>
              <a:t>Reload</a:t>
            </a:r>
            <a:r>
              <a:rPr lang="it-IT" sz="1400" b="1" i="0" u="none" strike="noStrike" baseline="0" dirty="0">
                <a:latin typeface="CMBX10"/>
              </a:rPr>
              <a:t> </a:t>
            </a:r>
            <a:r>
              <a:rPr lang="it-IT" sz="1400" b="1" i="0" u="none" strike="noStrike" baseline="0" dirty="0" err="1">
                <a:latin typeface="CMBX10"/>
              </a:rPr>
              <a:t>Preload</a:t>
            </a:r>
            <a:r>
              <a:rPr lang="it-IT" sz="1400" b="1" dirty="0">
                <a:latin typeface="CMR10"/>
              </a:rPr>
              <a:t> </a:t>
            </a:r>
            <a:r>
              <a:rPr lang="it-IT" sz="1400" dirty="0">
                <a:latin typeface="CMR10"/>
              </a:rPr>
              <a:t>abilitato.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R10"/>
              </a:rPr>
              <a:t>Interrupt</a:t>
            </a:r>
          </a:p>
          <a:p>
            <a:pPr algn="just"/>
            <a:r>
              <a:rPr lang="it-IT" sz="1200" b="0" i="0" u="none" strike="noStrike" baseline="0" dirty="0">
                <a:latin typeface="CMR10"/>
              </a:rPr>
              <a:t>Si ottiene un segnale con frequenza pari a 10kHz (100ns), ordine di grandezza compatibile con i segnali accettati dagli </a:t>
            </a:r>
            <a:r>
              <a:rPr lang="it-IT" sz="1200" b="0" i="0" u="none" strike="noStrike" baseline="0" dirty="0" err="1">
                <a:latin typeface="CMR10"/>
              </a:rPr>
              <a:t>stepper</a:t>
            </a:r>
            <a:r>
              <a:rPr lang="it-IT" sz="1200" b="0" i="0" u="none" strike="noStrike" baseline="0" dirty="0">
                <a:latin typeface="CMR10"/>
              </a:rPr>
              <a:t> e soprattutto dai driver TMC2209.</a:t>
            </a:r>
          </a:p>
          <a:p>
            <a:pPr algn="just"/>
            <a:endParaRPr lang="it-IT" sz="1200" b="0" i="0" u="none" strike="noStrike" baseline="0" dirty="0">
              <a:latin typeface="CMR1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R10"/>
                <a:ea typeface="+mn-ea"/>
                <a:cs typeface="+mn-cs"/>
              </a:rPr>
              <a:t>TIM6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R10"/>
                <a:ea typeface="+mn-ea"/>
                <a:cs typeface="+mn-cs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i="0" u="none" strike="noStrike" baseline="0" dirty="0">
                <a:latin typeface="CMR10"/>
              </a:rPr>
              <a:t>Clock a 84MHz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i="0" u="none" strike="noStrike" baseline="0" dirty="0">
                <a:latin typeface="CMR10"/>
              </a:rPr>
              <a:t>Standard Mode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 err="1">
                <a:latin typeface="CMTI10"/>
              </a:rPr>
              <a:t>Prescaler</a:t>
            </a:r>
            <a:r>
              <a:rPr lang="it-IT" sz="1400" b="0" i="0" u="none" strike="noStrike" baseline="0" dirty="0">
                <a:latin typeface="CMR10"/>
              </a:rPr>
              <a:t>=8399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>
                <a:latin typeface="CMTI10"/>
              </a:rPr>
              <a:t>Counter </a:t>
            </a:r>
            <a:r>
              <a:rPr lang="it-IT" sz="1400" b="1" i="0" u="none" strike="noStrike" baseline="0" dirty="0" err="1">
                <a:latin typeface="CMTI10"/>
              </a:rPr>
              <a:t>Period</a:t>
            </a:r>
            <a:r>
              <a:rPr lang="it-IT" sz="1400" b="0" i="0" u="none" strike="noStrike" baseline="0" dirty="0">
                <a:latin typeface="CMR10"/>
              </a:rPr>
              <a:t>=99.99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R10"/>
              </a:rPr>
              <a:t>Interrupt</a:t>
            </a:r>
          </a:p>
          <a:p>
            <a:pPr algn="just">
              <a:defRPr/>
            </a:pPr>
            <a:r>
              <a:rPr lang="it-IT" sz="1200" b="0" i="0" u="none" strike="noStrike" baseline="0" dirty="0">
                <a:latin typeface="CMR10"/>
              </a:rPr>
              <a:t>Si ottiene un segnale con frequenza pari a 1Hz (1s), ordine di grandezza adatto a determinare la velocità angolare (gradi/secondo) (o indirettamente una velocità tangenziale) da assumere.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R10"/>
              <a:ea typeface="+mn-ea"/>
              <a:cs typeface="+mn-cs"/>
            </a:endParaRPr>
          </a:p>
          <a:p>
            <a:pPr algn="just"/>
            <a:endParaRPr lang="it-IT" sz="1400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27865B6-AACC-40D8-92B6-39AEC3D197DD}"/>
              </a:ext>
            </a:extLst>
          </p:cNvPr>
          <p:cNvGrpSpPr/>
          <p:nvPr/>
        </p:nvGrpSpPr>
        <p:grpSpPr>
          <a:xfrm>
            <a:off x="172809" y="1968992"/>
            <a:ext cx="4446813" cy="4297098"/>
            <a:chOff x="172809" y="1968992"/>
            <a:chExt cx="4446813" cy="4297098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BF05E1F-6C0A-41E3-8A12-44408F57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09" y="1968992"/>
              <a:ext cx="4446813" cy="4297098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DD50D1E-81DC-47A7-BC16-EDE45EB1D53D}"/>
                </a:ext>
              </a:extLst>
            </p:cNvPr>
            <p:cNvSpPr/>
            <p:nvPr/>
          </p:nvSpPr>
          <p:spPr>
            <a:xfrm>
              <a:off x="2016579" y="5339444"/>
              <a:ext cx="346982" cy="7347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D2CC9E89-7808-491B-A4C3-633DE622125F}"/>
                </a:ext>
              </a:extLst>
            </p:cNvPr>
            <p:cNvSpPr/>
            <p:nvPr/>
          </p:nvSpPr>
          <p:spPr>
            <a:xfrm rot="16200000">
              <a:off x="686308" y="4650921"/>
              <a:ext cx="346982" cy="7347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59657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63E59-A233-411C-AA7A-7540A1D3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 Firmware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74BFD4-AFB4-4671-BE67-369AAD016A2B}"/>
              </a:ext>
            </a:extLst>
          </p:cNvPr>
          <p:cNvSpPr txBox="1"/>
          <p:nvPr/>
        </p:nvSpPr>
        <p:spPr>
          <a:xfrm>
            <a:off x="5994453" y="1867990"/>
            <a:ext cx="527922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i="0" u="none" strike="noStrike" baseline="0" dirty="0">
                <a:latin typeface="CMR10"/>
              </a:rPr>
              <a:t>I2C1</a:t>
            </a:r>
            <a:r>
              <a:rPr lang="it-IT" sz="1600" b="0" i="0" u="none" strike="noStrike" baseline="0" dirty="0">
                <a:latin typeface="CMR1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latin typeface="CMR10"/>
              </a:rPr>
              <a:t>Standard Mode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latin typeface="CMR10"/>
              </a:rPr>
              <a:t>frequenza = 100KHz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200" b="0" i="0" u="none" strike="noStrike" baseline="0" dirty="0">
              <a:latin typeface="CMR1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R10"/>
                <a:ea typeface="+mn-ea"/>
                <a:cs typeface="+mn-cs"/>
              </a:rPr>
              <a:t>USART1 &amp; USART2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R1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i="0" u="none" strike="noStrike" baseline="0" dirty="0">
                <a:latin typeface="CMR10"/>
              </a:rPr>
              <a:t>Clock a 84MHz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i="0" u="none" strike="noStrike" baseline="0" dirty="0">
                <a:latin typeface="CMR10"/>
              </a:rPr>
              <a:t>Standard Mode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 err="1">
                <a:latin typeface="CMTI10"/>
              </a:rPr>
              <a:t>Prescaler</a:t>
            </a:r>
            <a:r>
              <a:rPr lang="it-IT" sz="1400" b="0" i="0" u="none" strike="noStrike" baseline="0" dirty="0">
                <a:latin typeface="CMR10"/>
              </a:rPr>
              <a:t>=8399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>
                <a:latin typeface="CMTI10"/>
              </a:rPr>
              <a:t>Counter </a:t>
            </a:r>
            <a:r>
              <a:rPr lang="it-IT" sz="1400" b="1" i="0" u="none" strike="noStrike" baseline="0" dirty="0" err="1">
                <a:latin typeface="CMTI10"/>
              </a:rPr>
              <a:t>Period</a:t>
            </a:r>
            <a:r>
              <a:rPr lang="it-IT" sz="1400" b="0" i="0" u="none" strike="noStrike" baseline="0" dirty="0">
                <a:latin typeface="CMR10"/>
              </a:rPr>
              <a:t>=99.99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R10"/>
              </a:rPr>
              <a:t>Interrupt</a:t>
            </a:r>
          </a:p>
          <a:p>
            <a:pPr algn="just">
              <a:defRPr/>
            </a:pPr>
            <a:r>
              <a:rPr lang="it-IT" sz="1200" b="0" i="0" u="none" strike="noStrike" baseline="0" dirty="0">
                <a:latin typeface="CMR10"/>
              </a:rPr>
              <a:t>Si ottiene un segnale con frequenza pari a 1Hz (1s), ordine di grandezza adatto a determinare la velocità angolare (gradi/secondo) (o indirettamente una velocità tangenziale) da assumere.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R10"/>
              <a:ea typeface="+mn-ea"/>
              <a:cs typeface="+mn-cs"/>
            </a:endParaRPr>
          </a:p>
          <a:p>
            <a:pPr algn="just"/>
            <a:endParaRPr lang="it-IT" sz="14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AB89B99-66F8-4398-8BE4-56C5D967238A}"/>
              </a:ext>
            </a:extLst>
          </p:cNvPr>
          <p:cNvGrpSpPr/>
          <p:nvPr/>
        </p:nvGrpSpPr>
        <p:grpSpPr>
          <a:xfrm>
            <a:off x="172809" y="1939018"/>
            <a:ext cx="4446813" cy="4327072"/>
            <a:chOff x="172809" y="1939018"/>
            <a:chExt cx="4446813" cy="4327072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927865B6-AACC-40D8-92B6-39AEC3D197DD}"/>
                </a:ext>
              </a:extLst>
            </p:cNvPr>
            <p:cNvGrpSpPr/>
            <p:nvPr/>
          </p:nvGrpSpPr>
          <p:grpSpPr>
            <a:xfrm>
              <a:off x="172809" y="1939018"/>
              <a:ext cx="4446813" cy="4327072"/>
              <a:chOff x="172809" y="1939018"/>
              <a:chExt cx="4446813" cy="4327072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EBF05E1F-6C0A-41E3-8A12-44408F578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2809" y="1968992"/>
                <a:ext cx="4446813" cy="4297098"/>
              </a:xfrm>
              <a:prstGeom prst="rect">
                <a:avLst/>
              </a:prstGeom>
            </p:spPr>
          </p:pic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9DD50D1E-81DC-47A7-BC16-EDE45EB1D53D}"/>
                  </a:ext>
                </a:extLst>
              </p:cNvPr>
              <p:cNvSpPr/>
              <p:nvPr/>
            </p:nvSpPr>
            <p:spPr>
              <a:xfrm rot="5400000">
                <a:off x="4023804" y="3296507"/>
                <a:ext cx="346982" cy="8446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D2CC9E89-7808-491B-A4C3-633DE622125F}"/>
                  </a:ext>
                </a:extLst>
              </p:cNvPr>
              <p:cNvSpPr/>
              <p:nvPr/>
            </p:nvSpPr>
            <p:spPr>
              <a:xfrm>
                <a:off x="1547640" y="1939018"/>
                <a:ext cx="346982" cy="7933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59B20493-E037-49D5-88BB-2DE8F111531E}"/>
                </a:ext>
              </a:extLst>
            </p:cNvPr>
            <p:cNvSpPr/>
            <p:nvPr/>
          </p:nvSpPr>
          <p:spPr>
            <a:xfrm rot="5400000">
              <a:off x="473187" y="5167655"/>
              <a:ext cx="923243" cy="9470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34300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3F30F-CAB5-4B85-813A-FFCC1850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13442C-6E9B-4AF9-8E85-C1DE79B7E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Stato dell'arte, tecnologie, strategie e metodi utilizzati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Definizione delle specifiche funzionali e prestazionali del dispositivo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Selezione delle tecnologie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Modellazione e simulazione del 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Progettazione dell'elettronica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Progettazione del firmware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776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FD95A8-0C16-44F9-9085-5D2F8B5E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Timer per </a:t>
            </a:r>
            <a:r>
              <a:rPr lang="it-IT" dirty="0" err="1"/>
              <a:t>Stepper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26D53A-8EB9-43FF-9861-7DE19E1D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sz="1800" b="0" i="0" u="none" strike="noStrike" baseline="0" dirty="0">
                <a:latin typeface="CMR10"/>
              </a:rPr>
              <a:t>Step per rivoluzione determinati dalla caratterizzazione del sistema </a:t>
            </a:r>
            <a:r>
              <a:rPr lang="it-IT" sz="1800" b="0" i="0" u="none" strike="noStrike" baseline="0" dirty="0" err="1">
                <a:latin typeface="CMR10"/>
              </a:rPr>
              <a:t>stepper+driver</a:t>
            </a:r>
            <a:r>
              <a:rPr lang="it-IT" sz="1800" b="0" i="0" u="none" strike="noStrike" baseline="0" dirty="0">
                <a:latin typeface="CMR10"/>
              </a:rPr>
              <a:t> era </a:t>
            </a:r>
            <a:r>
              <a:rPr lang="it-IT" sz="1800" b="0" i="0" u="none" strike="noStrike" baseline="0" dirty="0">
                <a:latin typeface="CMTI10"/>
              </a:rPr>
              <a:t>1600 step/</a:t>
            </a:r>
            <a:r>
              <a:rPr lang="it-IT" sz="1800" b="0" i="0" u="none" strike="noStrike" baseline="0" dirty="0" err="1">
                <a:latin typeface="CMTI10"/>
              </a:rPr>
              <a:t>rev</a:t>
            </a:r>
            <a:r>
              <a:rPr lang="it-IT" sz="1800" b="0" i="0" u="none" strike="noStrike" baseline="0" dirty="0">
                <a:latin typeface="CMR10"/>
              </a:rPr>
              <a:t>, considerando la caratteristica di </a:t>
            </a:r>
            <a:r>
              <a:rPr lang="it-IT" sz="1800" b="0" i="0" u="none" strike="noStrike" baseline="0" dirty="0" err="1">
                <a:latin typeface="CMR10"/>
              </a:rPr>
              <a:t>toggle</a:t>
            </a:r>
            <a:r>
              <a:rPr lang="it-IT" sz="1800" b="0" i="0" u="none" strike="noStrike" baseline="0" dirty="0">
                <a:latin typeface="CMR10"/>
              </a:rPr>
              <a:t>, tale valore va moltiplicato per 2 ottenendo un valore effettivo pari a </a:t>
            </a:r>
            <a:r>
              <a:rPr lang="it-IT" sz="1800" b="0" i="0" u="none" strike="noStrike" baseline="0" dirty="0">
                <a:latin typeface="CMTI10"/>
              </a:rPr>
              <a:t>3200 step/rev.</a:t>
            </a:r>
          </a:p>
          <a:p>
            <a:pPr algn="just"/>
            <a:r>
              <a:rPr lang="it-IT" sz="1800" b="0" i="0" u="none" strike="noStrike" baseline="0" dirty="0">
                <a:latin typeface="CMR10"/>
              </a:rPr>
              <a:t>Valutando i parametri impostati dei Timer, si può ottenere la seguente espressione in funzione della variabile x.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816F2F-D930-4D40-9D8C-25705A91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541" y="3371251"/>
            <a:ext cx="2874917" cy="6623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3C2C5C-7780-4940-98A7-4E340549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23" y="4453321"/>
            <a:ext cx="3901010" cy="500697"/>
          </a:xfrm>
          <a:prstGeom prst="rect">
            <a:avLst/>
          </a:prstGeom>
        </p:spPr>
      </p:pic>
      <p:sp>
        <p:nvSpPr>
          <p:cNvPr id="8" name="Freccia in giù 7">
            <a:extLst>
              <a:ext uri="{FF2B5EF4-FFF2-40B4-BE49-F238E27FC236}">
                <a16:creationId xmlns:a16="http://schemas.microsoft.com/office/drawing/2014/main" id="{6C8D44BC-0BD1-4539-AAF6-6182A771C27F}"/>
              </a:ext>
            </a:extLst>
          </p:cNvPr>
          <p:cNvSpPr/>
          <p:nvPr/>
        </p:nvSpPr>
        <p:spPr>
          <a:xfrm>
            <a:off x="6095998" y="4057044"/>
            <a:ext cx="191861" cy="433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746E3F15-8614-4C6D-8808-0145BDECE418}"/>
              </a:ext>
            </a:extLst>
          </p:cNvPr>
          <p:cNvSpPr/>
          <p:nvPr/>
        </p:nvSpPr>
        <p:spPr>
          <a:xfrm>
            <a:off x="6095998" y="4937733"/>
            <a:ext cx="191861" cy="433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4C37100-4B28-4DFE-B95B-EB848ED31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302" y="5475706"/>
            <a:ext cx="3207252" cy="433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590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0D5CCB-88E2-4C5A-95DC-A2A16DFF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Motori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91E493-2CB7-4550-BA5C-326AC788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2035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it-IT" dirty="0"/>
              <a:t>Creata libreria «</a:t>
            </a:r>
            <a:r>
              <a:rPr lang="it-IT" b="1" i="1" dirty="0" err="1"/>
              <a:t>StepperMotor.h</a:t>
            </a:r>
            <a:r>
              <a:rPr lang="it-IT" dirty="0"/>
              <a:t>»</a:t>
            </a:r>
          </a:p>
          <a:p>
            <a:pPr algn="ctr"/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setDirection</a:t>
            </a:r>
            <a:r>
              <a:rPr lang="it-IT" b="1" i="1" dirty="0"/>
              <a:t>() </a:t>
            </a:r>
            <a:r>
              <a:rPr lang="it-IT" dirty="0"/>
              <a:t>si fornisce semplicemente il relativo segnale ai driver degli </a:t>
            </a:r>
            <a:r>
              <a:rPr lang="it-IT" dirty="0" err="1"/>
              <a:t>stepper</a:t>
            </a:r>
            <a:r>
              <a:rPr lang="it-IT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getDirection</a:t>
            </a:r>
            <a:r>
              <a:rPr lang="it-IT" b="1" i="1" dirty="0"/>
              <a:t>()</a:t>
            </a:r>
            <a:r>
              <a:rPr lang="it-IT" dirty="0"/>
              <a:t> si ricava la direzione dall'uscita del PID.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setSpeed</a:t>
            </a:r>
            <a:r>
              <a:rPr lang="it-IT" b="1" i="1" dirty="0"/>
              <a:t>()</a:t>
            </a:r>
            <a:r>
              <a:rPr lang="it-IT" dirty="0"/>
              <a:t> si applica una determinata velocità agli </a:t>
            </a:r>
            <a:r>
              <a:rPr lang="it-IT" dirty="0" err="1"/>
              <a:t>stepper</a:t>
            </a:r>
            <a:r>
              <a:rPr lang="it-IT" dirty="0"/>
              <a:t>, passata manualmente.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setSpeedPID</a:t>
            </a:r>
            <a:r>
              <a:rPr lang="it-IT" b="1" i="1" dirty="0"/>
              <a:t>()</a:t>
            </a:r>
            <a:r>
              <a:rPr lang="it-IT" dirty="0"/>
              <a:t> applica la velocità ottenuta dal PID, implementando la precedente espressione.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simpleGO</a:t>
            </a:r>
            <a:r>
              <a:rPr lang="it-IT" b="1" i="1" dirty="0"/>
              <a:t>()</a:t>
            </a:r>
            <a:r>
              <a:rPr lang="it-IT" dirty="0"/>
              <a:t> viene attivata con la fase di test in autonomia, per cui il sistema avanza indefinitamente in funzione delle letture del sensore e della regolazione del PID.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goForward</a:t>
            </a:r>
            <a:r>
              <a:rPr lang="it-IT" b="1" i="1" dirty="0"/>
              <a:t>()</a:t>
            </a:r>
            <a:r>
              <a:rPr lang="it-IT" dirty="0"/>
              <a:t> si avanza in avanti per una distanza predeterminata.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goBackward</a:t>
            </a:r>
            <a:r>
              <a:rPr lang="it-IT" b="1" i="1" dirty="0"/>
              <a:t>()</a:t>
            </a:r>
            <a:r>
              <a:rPr lang="it-IT" dirty="0"/>
              <a:t> si avanza in dietro per una distanza predeterminata.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rotateL</a:t>
            </a:r>
            <a:r>
              <a:rPr lang="it-IT" b="1" i="1" dirty="0"/>
              <a:t>()</a:t>
            </a:r>
            <a:r>
              <a:rPr lang="it-IT" dirty="0"/>
              <a:t> si ruota a sinistra per un angolo predeterminato.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rotateR</a:t>
            </a:r>
            <a:r>
              <a:rPr lang="it-IT" b="1" i="1" dirty="0"/>
              <a:t>()</a:t>
            </a:r>
            <a:r>
              <a:rPr lang="it-IT" dirty="0"/>
              <a:t> si ruota a destra per un angolo predeterminato.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stopMotor</a:t>
            </a:r>
            <a:r>
              <a:rPr lang="it-IT" b="1" i="1" dirty="0"/>
              <a:t>()</a:t>
            </a:r>
            <a:r>
              <a:rPr lang="it-IT" dirty="0"/>
              <a:t> si bloccano i motori.</a:t>
            </a:r>
          </a:p>
        </p:txBody>
      </p:sp>
    </p:spTree>
    <p:extLst>
      <p:ext uri="{BB962C8B-B14F-4D97-AF65-F5344CB8AC3E}">
        <p14:creationId xmlns:p14="http://schemas.microsoft.com/office/powerpoint/2010/main" val="3396358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63233846-E494-4A78-9728-800FCF39DB93}"/>
              </a:ext>
            </a:extLst>
          </p:cNvPr>
          <p:cNvGrpSpPr/>
          <p:nvPr/>
        </p:nvGrpSpPr>
        <p:grpSpPr>
          <a:xfrm>
            <a:off x="1422172" y="2107867"/>
            <a:ext cx="3994831" cy="4022783"/>
            <a:chOff x="617991" y="843642"/>
            <a:chExt cx="3416560" cy="3440466"/>
          </a:xfrm>
        </p:grpSpPr>
        <p:pic>
          <p:nvPicPr>
            <p:cNvPr id="4" name="avanzamento programmato (online-video-cutter.com)">
              <a:hlinkClick r:id="" action="ppaction://media"/>
              <a:extLst>
                <a:ext uri="{FF2B5EF4-FFF2-40B4-BE49-F238E27FC236}">
                  <a16:creationId xmlns:a16="http://schemas.microsoft.com/office/drawing/2014/main" id="{59A6D956-3C55-45B1-992E-D2BCB64B62A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617991" y="843642"/>
              <a:ext cx="3416560" cy="2989490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1FB0E32B-DE59-41B7-BACD-336FB2ABD787}"/>
                </a:ext>
              </a:extLst>
            </p:cNvPr>
            <p:cNvSpPr txBox="1"/>
            <p:nvPr/>
          </p:nvSpPr>
          <p:spPr>
            <a:xfrm>
              <a:off x="700881" y="3914776"/>
              <a:ext cx="325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Avanzamento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9CF8E2B5-F275-4CE6-8DED-E790C1D1987A}"/>
              </a:ext>
            </a:extLst>
          </p:cNvPr>
          <p:cNvGrpSpPr/>
          <p:nvPr/>
        </p:nvGrpSpPr>
        <p:grpSpPr>
          <a:xfrm>
            <a:off x="6962659" y="2107867"/>
            <a:ext cx="3807169" cy="3933703"/>
            <a:chOff x="5890419" y="838611"/>
            <a:chExt cx="3250780" cy="3358822"/>
          </a:xfrm>
        </p:grpSpPr>
        <p:pic>
          <p:nvPicPr>
            <p:cNvPr id="7" name="rotazione ruote (online-video-cutter.com)">
              <a:hlinkClick r:id="" action="ppaction://media"/>
              <a:extLst>
                <a:ext uri="{FF2B5EF4-FFF2-40B4-BE49-F238E27FC236}">
                  <a16:creationId xmlns:a16="http://schemas.microsoft.com/office/drawing/2014/main" id="{99BA1598-2880-403C-AE80-D132BDB09DB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095999" y="838611"/>
              <a:ext cx="2839621" cy="298949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F398CA0-8A1D-4946-BBFC-02D49AC9733C}"/>
                </a:ext>
              </a:extLst>
            </p:cNvPr>
            <p:cNvSpPr txBox="1"/>
            <p:nvPr/>
          </p:nvSpPr>
          <p:spPr>
            <a:xfrm>
              <a:off x="5890419" y="3828101"/>
              <a:ext cx="325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Rotazione</a:t>
              </a:r>
            </a:p>
          </p:txBody>
        </p:sp>
      </p:grpSp>
      <p:sp>
        <p:nvSpPr>
          <p:cNvPr id="10" name="Titolo 9">
            <a:extLst>
              <a:ext uri="{FF2B5EF4-FFF2-40B4-BE49-F238E27FC236}">
                <a16:creationId xmlns:a16="http://schemas.microsoft.com/office/drawing/2014/main" id="{0BB016E8-0CB8-403D-80B0-37A3284F9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0156029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97453E-11FF-4641-BF12-8EE33AE7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IMU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027761-A030-44C3-BA67-79B054A29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Creata libreria «</a:t>
            </a:r>
            <a:r>
              <a:rPr lang="it-IT" sz="2000" b="1" i="1" dirty="0"/>
              <a:t>MPU6050.h</a:t>
            </a:r>
            <a:r>
              <a:rPr lang="it-IT" sz="2000" dirty="0"/>
              <a:t>»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b="1" i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b="1" i="1" dirty="0"/>
              <a:t>MPU6050_Init() </a:t>
            </a:r>
            <a:r>
              <a:rPr lang="it-IT" dirty="0"/>
              <a:t>si controlla il registro </a:t>
            </a:r>
            <a:r>
              <a:rPr lang="it-IT" b="1" dirty="0"/>
              <a:t>WHO_AM_I</a:t>
            </a:r>
            <a:r>
              <a:rPr lang="it-IT" dirty="0"/>
              <a:t>: se risponde con il valore 104 (o 0x68) si procede con l'inizializzazione. Questa fase prevede la configurazione, di alcuni registri del sensore: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Viene posto a zero tutto il registro di </a:t>
            </a:r>
            <a:r>
              <a:rPr lang="it-IT" b="1" dirty="0"/>
              <a:t>Power Management</a:t>
            </a:r>
            <a:r>
              <a:rPr lang="it-IT" dirty="0"/>
              <a:t> (0x6B).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Si imposta il </a:t>
            </a:r>
            <a:r>
              <a:rPr lang="it-IT" b="1" dirty="0"/>
              <a:t>data rate </a:t>
            </a:r>
            <a:r>
              <a:rPr lang="it-IT" dirty="0"/>
              <a:t>del sensore a 1kHz.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Si setta a 2g l'accelerometro e 250°/s il giroscopio.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b="1" i="1" dirty="0"/>
              <a:t> MPU6050_getStatus()</a:t>
            </a:r>
            <a:r>
              <a:rPr lang="it-IT" dirty="0"/>
              <a:t> controlla semplicemente che alla chiamata del registro WHO AM I, il sensore risponda correttamente. Ciò può tornare utile per controllare che il sensore risponda e non abbia problemi.</a:t>
            </a:r>
          </a:p>
        </p:txBody>
      </p:sp>
    </p:spTree>
    <p:extLst>
      <p:ext uri="{BB962C8B-B14F-4D97-AF65-F5344CB8AC3E}">
        <p14:creationId xmlns:p14="http://schemas.microsoft.com/office/powerpoint/2010/main" val="12587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FD2F20-6AEC-4590-B0D3-032CB76C9B47}"/>
              </a:ext>
            </a:extLst>
          </p:cNvPr>
          <p:cNvSpPr txBox="1"/>
          <p:nvPr/>
        </p:nvSpPr>
        <p:spPr>
          <a:xfrm>
            <a:off x="427945" y="1443841"/>
            <a:ext cx="122178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MPU6050_Read_Accel (</a:t>
            </a:r>
            <a:r>
              <a:rPr lang="it-IT" sz="1400" b="1" dirty="0">
                <a:solidFill>
                  <a:srgbClr val="005032"/>
                </a:solidFill>
                <a:latin typeface="Consolas" panose="020B0609020204030204" pitchFamily="49" charset="0"/>
              </a:rPr>
              <a:t>I2C_HandleTypeDef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 hi2c1){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// Read 6 BYTES of data starting from ACCEL_XOUT_H register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HAL_I2C_Mem_Read (hi2c1, MPU6050_ADDR, ACCEL_XOUT_H_REG, 1,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6, 1000);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Accel_X_RAW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[0]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[1]);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Accel_Y_RAW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[2]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[3]);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Accel_Z_RAW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[4]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[5]);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/***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Conversione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valori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grezzi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accelerazione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‘g’ </a:t>
            </a:r>
            <a:b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dividendo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base al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valore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Full scale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impostato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FS_SEL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    Per FS_SEL = 0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bisogna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divider per 16384.0 ****/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Ax = (</a:t>
            </a:r>
            <a:r>
              <a:rPr lang="fr-F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fr-F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Accel_X_RAW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/16384.0); 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Accel_Y_RAW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/16384.0);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Accel_Z_RAW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/16384.0);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latin typeface="Consolas" panose="020B0609020204030204" pitchFamily="49" charset="0"/>
              </a:rPr>
              <a:t>	...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A7215A-F9D4-49BD-AB59-0256F25FCA0D}"/>
              </a:ext>
            </a:extLst>
          </p:cNvPr>
          <p:cNvSpPr txBox="1"/>
          <p:nvPr/>
        </p:nvSpPr>
        <p:spPr>
          <a:xfrm>
            <a:off x="350384" y="411356"/>
            <a:ext cx="613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i="1" u="none" strike="noStrike" baseline="0" dirty="0">
                <a:latin typeface="CMBXTI10"/>
              </a:rPr>
              <a:t>MPU605_Read_Accel(): </a:t>
            </a:r>
            <a:r>
              <a:rPr lang="it-IT" sz="1800" u="none" strike="noStrike" baseline="0" dirty="0">
                <a:latin typeface="CMBXTI10"/>
              </a:rPr>
              <a:t>l</a:t>
            </a:r>
            <a:r>
              <a:rPr lang="it-IT" sz="1800" b="0" i="0" u="none" strike="noStrike" baseline="0" dirty="0">
                <a:latin typeface="CMR10"/>
              </a:rPr>
              <a:t>ettura del valore di accelerazione.</a:t>
            </a:r>
            <a:endParaRPr lang="it-IT" b="1" i="1" dirty="0"/>
          </a:p>
        </p:txBody>
      </p:sp>
    </p:spTree>
    <p:extLst>
      <p:ext uri="{BB962C8B-B14F-4D97-AF65-F5344CB8AC3E}">
        <p14:creationId xmlns:p14="http://schemas.microsoft.com/office/powerpoint/2010/main" val="274813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893EA8-A0BB-41BD-AEDB-5F064294E0E7}"/>
              </a:ext>
            </a:extLst>
          </p:cNvPr>
          <p:cNvSpPr txBox="1"/>
          <p:nvPr/>
        </p:nvSpPr>
        <p:spPr>
          <a:xfrm>
            <a:off x="909295" y="3550934"/>
            <a:ext cx="92174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endParaRPr lang="en-US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(MPU6050_Calib_status == 1){</a:t>
            </a:r>
          </a:p>
          <a:p>
            <a:pPr algn="l"/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	roll=(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)( (</a:t>
            </a:r>
            <a:r>
              <a:rPr lang="it-IT" sz="1600" b="1" dirty="0">
                <a:solidFill>
                  <a:srgbClr val="642880"/>
                </a:solidFill>
                <a:latin typeface="Consolas" panose="020B0609020204030204" pitchFamily="49" charset="0"/>
              </a:rPr>
              <a:t>atan2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Ay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6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sqrt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Az+Ax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Ax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)))* (180.0 / M_PI) ); </a:t>
            </a:r>
          </a:p>
          <a:p>
            <a:pPr algn="l"/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pitch=(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)( (</a:t>
            </a:r>
            <a:r>
              <a:rPr lang="it-IT" sz="1600" b="1" dirty="0">
                <a:solidFill>
                  <a:srgbClr val="642880"/>
                </a:solidFill>
                <a:latin typeface="Consolas" panose="020B0609020204030204" pitchFamily="49" charset="0"/>
              </a:rPr>
              <a:t>atan2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Ax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6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sqrt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Az+Ay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Ay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)))* (-180.0 / M_PI) );</a:t>
            </a:r>
          </a:p>
          <a:p>
            <a:pPr algn="l"/>
            <a:r>
              <a:rPr lang="it-IT" sz="1600" dirty="0">
                <a:solidFill>
                  <a:srgbClr val="3F7F5F"/>
                </a:solidFill>
                <a:latin typeface="Consolas" panose="020B0609020204030204" pitchFamily="49" charset="0"/>
              </a:rPr>
              <a:t>	//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yaw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= (double)( (atan2(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Az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sqrt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Ax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*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Ax+Ay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*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Ay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)))* (-180.0 / M_PI) );</a:t>
            </a:r>
          </a:p>
          <a:p>
            <a:pPr algn="l"/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BE3969-2549-4BD4-8371-3729ADF7792F}"/>
              </a:ext>
            </a:extLst>
          </p:cNvPr>
          <p:cNvSpPr txBox="1"/>
          <p:nvPr/>
        </p:nvSpPr>
        <p:spPr>
          <a:xfrm>
            <a:off x="872558" y="583071"/>
            <a:ext cx="850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dirty="0">
                <a:latin typeface="CMR10"/>
              </a:rPr>
              <a:t>S</a:t>
            </a:r>
            <a:r>
              <a:rPr lang="it-IT" sz="1800" b="0" i="0" u="none" strike="noStrike" baseline="0" dirty="0">
                <a:latin typeface="CMR10"/>
              </a:rPr>
              <a:t>i richiama la funzione matematica </a:t>
            </a:r>
            <a:r>
              <a:rPr lang="it-IT" sz="1800" b="1" i="1" u="none" strike="noStrike" baseline="0" dirty="0">
                <a:latin typeface="CMBX10"/>
              </a:rPr>
              <a:t>atan2()</a:t>
            </a:r>
            <a:r>
              <a:rPr lang="it-IT" sz="1800" b="0" i="0" u="none" strike="noStrike" baseline="0" dirty="0">
                <a:latin typeface="CMR10"/>
              </a:rPr>
              <a:t>, fornita dalla libreria </a:t>
            </a:r>
            <a:r>
              <a:rPr lang="it-IT" sz="1800" b="1" i="1" u="none" strike="noStrike" baseline="0" dirty="0" err="1">
                <a:latin typeface="CMTI10"/>
              </a:rPr>
              <a:t>math.h</a:t>
            </a:r>
            <a:r>
              <a:rPr lang="it-IT" sz="1800" b="0" i="0" u="none" strike="noStrike" baseline="0" dirty="0">
                <a:latin typeface="CMR10"/>
              </a:rPr>
              <a:t>.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610A216-BD85-4612-9D0B-1B4715AAC9E4}"/>
              </a:ext>
            </a:extLst>
          </p:cNvPr>
          <p:cNvSpPr txBox="1"/>
          <p:nvPr/>
        </p:nvSpPr>
        <p:spPr>
          <a:xfrm>
            <a:off x="909295" y="1928503"/>
            <a:ext cx="795711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t-IT" b="1" i="1" dirty="0"/>
              <a:t>Def</a:t>
            </a:r>
            <a:r>
              <a:rPr lang="it-IT" i="1" dirty="0"/>
              <a:t>: «presi gli argomenti reali </a:t>
            </a:r>
            <a:r>
              <a:rPr lang="it-IT" b="1" i="1" dirty="0"/>
              <a:t>x</a:t>
            </a:r>
            <a:r>
              <a:rPr lang="it-IT" i="1" dirty="0"/>
              <a:t> e </a:t>
            </a:r>
            <a:r>
              <a:rPr lang="it-IT" b="1" i="1" dirty="0"/>
              <a:t>y</a:t>
            </a:r>
            <a:r>
              <a:rPr lang="it-IT" i="1" dirty="0"/>
              <a:t> non nulli, </a:t>
            </a:r>
            <a:r>
              <a:rPr lang="it-IT" b="1" i="1" dirty="0"/>
              <a:t>atan2(</a:t>
            </a:r>
            <a:r>
              <a:rPr lang="it-IT" b="1" i="1" dirty="0" err="1"/>
              <a:t>y,x</a:t>
            </a:r>
            <a:r>
              <a:rPr lang="it-IT" b="1" i="1" dirty="0"/>
              <a:t>)</a:t>
            </a:r>
            <a:r>
              <a:rPr lang="it-IT" i="1" dirty="0"/>
              <a:t> indica l'angolo in radianti tra il semiasse positivo delle X di un piano cartesiano e un punto di coordinate (</a:t>
            </a:r>
            <a:r>
              <a:rPr lang="it-IT" i="1" dirty="0" err="1"/>
              <a:t>x,y</a:t>
            </a:r>
            <a:r>
              <a:rPr lang="it-IT" i="1" dirty="0"/>
              <a:t>)»</a:t>
            </a:r>
          </a:p>
        </p:txBody>
      </p:sp>
      <p:pic>
        <p:nvPicPr>
          <p:cNvPr id="10254" name="Picture 14">
            <a:extLst>
              <a:ext uri="{FF2B5EF4-FFF2-40B4-BE49-F238E27FC236}">
                <a16:creationId xmlns:a16="http://schemas.microsoft.com/office/drawing/2014/main" id="{625D9F8E-90A7-491D-873C-C1297688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330" y="952402"/>
            <a:ext cx="2518002" cy="219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7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39041B-2E02-4508-9D9B-88DC43B11E28}"/>
              </a:ext>
            </a:extLst>
          </p:cNvPr>
          <p:cNvSpPr txBox="1"/>
          <p:nvPr/>
        </p:nvSpPr>
        <p:spPr>
          <a:xfrm>
            <a:off x="962365" y="566449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i="1" u="none" strike="noStrike" baseline="0" dirty="0">
                <a:latin typeface="CMBXTI10"/>
              </a:rPr>
              <a:t>MPU6050_Read_Gyro()</a:t>
            </a:r>
            <a:r>
              <a:rPr lang="it-IT" sz="1800" u="none" strike="noStrike" baseline="0" dirty="0">
                <a:latin typeface="CMBXTI10"/>
              </a:rPr>
              <a:t>: l</a:t>
            </a:r>
            <a:r>
              <a:rPr lang="it-IT" sz="1800" b="0" i="0" u="none" strike="noStrike" baseline="0" dirty="0">
                <a:latin typeface="CMR10"/>
              </a:rPr>
              <a:t>ettura dal giroscopio.</a:t>
            </a:r>
            <a:endParaRPr lang="it-IT" b="1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9E109C-BC28-43E8-9FC8-8466AF26E6B6}"/>
              </a:ext>
            </a:extLst>
          </p:cNvPr>
          <p:cNvSpPr txBox="1"/>
          <p:nvPr/>
        </p:nvSpPr>
        <p:spPr>
          <a:xfrm>
            <a:off x="1012371" y="1467772"/>
            <a:ext cx="11789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MPU6050_Read_Gyro (</a:t>
            </a:r>
            <a:r>
              <a:rPr lang="it-IT" sz="1400" b="1" dirty="0">
                <a:solidFill>
                  <a:srgbClr val="005032"/>
                </a:solidFill>
                <a:latin typeface="Consolas" panose="020B0609020204030204" pitchFamily="49" charset="0"/>
              </a:rPr>
              <a:t>I2C_HandleTypeDef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 hi2c1){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// Read 6 BYTES of data starting from GYRO_XOUT_H register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HAL_I2C_Mem_Read (hi2c1, MPU6050_ADDR, GYRO_XOUT_H_REG, 1,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6, 1000);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Gyro_X_RAW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[0]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[1]);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Gyro_Y_RAW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[2]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[3]);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Gyro_Z_RAW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[4]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[5]);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/***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Conversione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valori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grezzi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</a:t>
            </a:r>
            <a:r>
              <a:rPr lang="en-US" sz="14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dps</a:t>
            </a:r>
            <a:r>
              <a:rPr lang="en-US" sz="1400" u="sng" dirty="0">
                <a:solidFill>
                  <a:srgbClr val="3F7F5F"/>
                </a:solidFill>
                <a:latin typeface="Consolas" panose="020B0609020204030204" pitchFamily="49" charset="0"/>
              </a:rPr>
              <a:t> (</a:t>
            </a:r>
            <a:r>
              <a:rPr lang="en-US" sz="14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gradi</a:t>
            </a:r>
            <a:r>
              <a:rPr lang="en-US" sz="1400" u="sng" dirty="0">
                <a:solidFill>
                  <a:srgbClr val="3F7F5F"/>
                </a:solidFill>
                <a:latin typeface="Consolas" panose="020B0609020204030204" pitchFamily="49" charset="0"/>
              </a:rPr>
              <a:t>/s)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dividendo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base al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valore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Full scale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impostato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FS_SEL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    Per FS_SEL = 0,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bisogna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divider per 131.0 ****/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Gx = Gyro_X_RAW/131.0;</a:t>
            </a:r>
          </a:p>
          <a:p>
            <a:pPr algn="l"/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	Gy = Gyro_Y_RAW/131.0;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Gz = Gyro_Z_RAW/131.0;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...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49740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F79135-4F04-42B0-8A78-00210A2F83CA}"/>
              </a:ext>
            </a:extLst>
          </p:cNvPr>
          <p:cNvSpPr txBox="1"/>
          <p:nvPr/>
        </p:nvSpPr>
        <p:spPr>
          <a:xfrm>
            <a:off x="79263" y="1039709"/>
            <a:ext cx="85643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endParaRPr lang="en-US" sz="1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(MPU6050_Calib_status == 1){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- Gx_0;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Gy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Gy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- Gy_0;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Gz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Gz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- Gz_0;</a:t>
            </a:r>
          </a:p>
          <a:p>
            <a:pPr algn="l"/>
            <a:endParaRPr lang="it-IT" sz="1800" dirty="0">
              <a:latin typeface="Consolas" panose="020B0609020204030204" pitchFamily="49" charset="0"/>
            </a:endParaRPr>
          </a:p>
          <a:p>
            <a:pPr algn="l"/>
            <a:r>
              <a:rPr lang="it-IT" sz="1800" dirty="0">
                <a:solidFill>
                  <a:srgbClr val="3F7F5F"/>
                </a:solidFill>
                <a:latin typeface="Consolas" panose="020B0609020204030204" pitchFamily="49" charset="0"/>
              </a:rPr>
              <a:t>		// </a:t>
            </a:r>
            <a:r>
              <a:rPr lang="it-IT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angoli ottenuti solo dal giroscopio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Gx_angle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(Gx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/1000); 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gyro drifts over time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Gy_angle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/1000); 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gyro drifts over time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Gz_angle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/1000); 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gyro drifts over time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38C856-B246-4A53-BFF6-772F66E0B3F8}"/>
              </a:ext>
            </a:extLst>
          </p:cNvPr>
          <p:cNvSpPr txBox="1"/>
          <p:nvPr/>
        </p:nvSpPr>
        <p:spPr>
          <a:xfrm>
            <a:off x="9005206" y="2938760"/>
            <a:ext cx="310753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t-IT" sz="1800" b="0" i="0" u="none" strike="noStrike" baseline="0" dirty="0">
                <a:latin typeface="CMR10"/>
              </a:rPr>
              <a:t>operazione di </a:t>
            </a:r>
            <a:r>
              <a:rPr lang="it-IT" sz="1800" b="1" i="1" u="none" strike="noStrike" baseline="0" dirty="0">
                <a:latin typeface="CMTI10"/>
              </a:rPr>
              <a:t>integrazione nel discreto</a:t>
            </a:r>
            <a:r>
              <a:rPr lang="it-IT" sz="1800" b="0" i="0" u="none" strike="noStrike" baseline="0" dirty="0">
                <a:latin typeface="CMR10"/>
              </a:rPr>
              <a:t>, considerando </a:t>
            </a:r>
            <a:r>
              <a:rPr lang="it-IT" sz="1800" b="0" i="1" u="none" strike="noStrike" baseline="0" dirty="0" err="1">
                <a:latin typeface="CMR10"/>
              </a:rPr>
              <a:t>dTime</a:t>
            </a:r>
            <a:r>
              <a:rPr lang="it-IT" sz="1800" b="0" i="0" u="none" strike="noStrike" baseline="0" dirty="0">
                <a:latin typeface="CMR10"/>
              </a:rPr>
              <a:t> (espresso in secondi) come l'intervallo di tempo tra due acquisizioni.</a:t>
            </a:r>
            <a:endParaRPr lang="it-IT" dirty="0"/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35D69961-5008-4721-9986-B647263E73AA}"/>
              </a:ext>
            </a:extLst>
          </p:cNvPr>
          <p:cNvSpPr/>
          <p:nvPr/>
        </p:nvSpPr>
        <p:spPr>
          <a:xfrm>
            <a:off x="8643599" y="2906486"/>
            <a:ext cx="247308" cy="155937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602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32A5F4-9C25-408E-B90E-BC2711E76BA2}"/>
              </a:ext>
            </a:extLst>
          </p:cNvPr>
          <p:cNvSpPr txBox="1"/>
          <p:nvPr/>
        </p:nvSpPr>
        <p:spPr>
          <a:xfrm>
            <a:off x="917460" y="301109"/>
            <a:ext cx="10728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i="1" u="none" strike="noStrike" baseline="0" dirty="0">
                <a:latin typeface="CMBXTI10"/>
              </a:rPr>
              <a:t>MPU6050_Calibration(): </a:t>
            </a:r>
            <a:r>
              <a:rPr lang="it-IT" sz="1800" b="0" i="0" u="none" strike="noStrike" baseline="0" dirty="0">
                <a:latin typeface="CMR10"/>
              </a:rPr>
              <a:t>si acquisiscono una sequenza di valori (100 in questo caso) e si ricava una media aritmetica. Ciò risulta importante soprattutto per il giroscopio che risulta soggetto a </a:t>
            </a:r>
            <a:r>
              <a:rPr lang="it-IT" sz="1800" b="0" i="1" u="none" strike="noStrike" baseline="0" dirty="0">
                <a:latin typeface="CMTI10"/>
              </a:rPr>
              <a:t>errori cumulativi (</a:t>
            </a:r>
            <a:r>
              <a:rPr lang="it-IT" sz="1800" b="0" i="1" u="none" strike="noStrike" baseline="0" dirty="0" err="1">
                <a:latin typeface="CMTI10"/>
              </a:rPr>
              <a:t>drift</a:t>
            </a:r>
            <a:r>
              <a:rPr lang="it-IT" sz="1800" b="0" i="1" u="none" strike="noStrike" baseline="0" dirty="0">
                <a:latin typeface="CMTI10"/>
              </a:rPr>
              <a:t>)</a:t>
            </a:r>
            <a:r>
              <a:rPr lang="it-IT" sz="1800" b="0" i="0" u="none" strike="noStrike" baseline="0" dirty="0">
                <a:latin typeface="CMR10"/>
              </a:rPr>
              <a:t>.</a:t>
            </a:r>
            <a:endParaRPr lang="it-IT" b="1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45D8FA-64F0-478D-ACF7-D66E0F35B1C5}"/>
              </a:ext>
            </a:extLst>
          </p:cNvPr>
          <p:cNvSpPr txBox="1"/>
          <p:nvPr/>
        </p:nvSpPr>
        <p:spPr>
          <a:xfrm>
            <a:off x="979715" y="1085850"/>
            <a:ext cx="1032748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MPU6050_Calibration(</a:t>
            </a:r>
            <a:r>
              <a:rPr lang="it-IT" sz="1400" b="1" dirty="0">
                <a:solidFill>
                  <a:srgbClr val="005032"/>
                </a:solidFill>
                <a:latin typeface="Consolas" panose="020B0609020204030204" pitchFamily="49" charset="0"/>
              </a:rPr>
              <a:t>I2C_HandleTypeDef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 hi2c1){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 { </a:t>
            </a:r>
            <a:r>
              <a:rPr 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 Take the average of 100 readings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MPU6050_Read_Accel(hi2c1);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MPU6050_Read_Gyro(hi2c1);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Ax_0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Ax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Ay_0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Az_0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Gx_0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Gy_0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Gz_0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HAL_Delay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Ax_0 = Ax_0/100;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Ay_0 = Ay_0/100;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Az_0 = Az_0/100;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Gx_0 = Gx_0/100;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Gy_0 = Gy_0/100;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Gz_0 = Gz_0/100;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MPU6050_Calib_status = 1;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020640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DAC06E4-0ED4-4413-9E6E-A6CAF4B0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Problematiche sulle misure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B36700-543C-4459-B0E7-B6F7A823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it-IT" dirty="0"/>
              <a:t>Vogliamo una misura in angoli.</a:t>
            </a:r>
          </a:p>
          <a:p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/>
              <a:t>Giroscopio</a:t>
            </a:r>
            <a:r>
              <a:rPr lang="it-IT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è necessario integrare per ottenere un valore angolare.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fornisce dati precisi sul cambiamento di orientamento a breve termine (alte </a:t>
            </a:r>
            <a:r>
              <a:rPr lang="it-IT" dirty="0" err="1"/>
              <a:t>freq</a:t>
            </a:r>
            <a:r>
              <a:rPr lang="it-IT" dirty="0"/>
              <a:t>), ma l'integrazione necessaria fa si che i risultati abbiano un effetto di </a:t>
            </a:r>
            <a:r>
              <a:rPr lang="it-IT" dirty="0" err="1"/>
              <a:t>drift</a:t>
            </a:r>
            <a:r>
              <a:rPr lang="it-IT" dirty="0"/>
              <a:t> su scale temporali più lunghe (basse </a:t>
            </a:r>
            <a:r>
              <a:rPr lang="it-IT" dirty="0" err="1"/>
              <a:t>freq</a:t>
            </a:r>
            <a:r>
              <a:rPr lang="it-IT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/>
              <a:t>Accelerometro</a:t>
            </a:r>
            <a:r>
              <a:rPr lang="it-IT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fornisce una misura in termini di accelerazione, da cui si può facilmente ricavare l'angolo formato.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latin typeface="CMR10"/>
              </a:rPr>
              <a:t>fornisce dati precisi a lungo termine (basse </a:t>
            </a:r>
            <a:r>
              <a:rPr lang="it-IT" sz="1800" b="0" i="0" u="none" strike="noStrike" baseline="0" dirty="0" err="1">
                <a:latin typeface="CMR10"/>
              </a:rPr>
              <a:t>freq</a:t>
            </a:r>
            <a:r>
              <a:rPr lang="it-IT" sz="1800" b="0" i="0" u="none" strike="noStrike" baseline="0" dirty="0">
                <a:latin typeface="CMR10"/>
              </a:rPr>
              <a:t>), ma e rumoroso a breve termine (alte </a:t>
            </a:r>
            <a:r>
              <a:rPr lang="it-IT" sz="1800" b="0" i="0" u="none" strike="noStrike" baseline="0" dirty="0" err="1">
                <a:latin typeface="CMR10"/>
              </a:rPr>
              <a:t>freq</a:t>
            </a:r>
            <a:r>
              <a:rPr lang="it-IT" sz="1800" b="0" i="0" u="none" strike="noStrike" baseline="0" dirty="0">
                <a:latin typeface="CMR10"/>
              </a:rPr>
              <a:t>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480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3607E-041C-488D-9921-60C8A824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Stato dell'arte, tecnologie, strategie e metodi utilizzati</a:t>
            </a:r>
          </a:p>
        </p:txBody>
      </p:sp>
      <p:pic>
        <p:nvPicPr>
          <p:cNvPr id="2052" name="Picture 4" descr="MakeBlock Project Self-balancing Robot - Educational Gizmos">
            <a:extLst>
              <a:ext uri="{FF2B5EF4-FFF2-40B4-BE49-F238E27FC236}">
                <a16:creationId xmlns:a16="http://schemas.microsoft.com/office/drawing/2014/main" id="{2AE6358C-BC7C-48FE-B26D-E5D8EDB478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89" y="1845131"/>
            <a:ext cx="2228123" cy="167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2213C5-29C8-47D0-A455-F1EA1C778225}"/>
              </a:ext>
            </a:extLst>
          </p:cNvPr>
          <p:cNvSpPr txBox="1"/>
          <p:nvPr/>
        </p:nvSpPr>
        <p:spPr>
          <a:xfrm>
            <a:off x="8460377" y="5974319"/>
            <a:ext cx="97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Ascento</a:t>
            </a:r>
            <a:endParaRPr lang="it-IT" i="1" dirty="0"/>
          </a:p>
        </p:txBody>
      </p:sp>
      <p:pic>
        <p:nvPicPr>
          <p:cNvPr id="2054" name="Picture 6" descr="Ascento Agile Jumping Robot - Robotic Gizmos">
            <a:extLst>
              <a:ext uri="{FF2B5EF4-FFF2-40B4-BE49-F238E27FC236}">
                <a16:creationId xmlns:a16="http://schemas.microsoft.com/office/drawing/2014/main" id="{D73659F9-5291-429A-8C10-BD9655399F2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3622493"/>
            <a:ext cx="44196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95730E-3BEB-464B-A5C9-F4C185957CE5}"/>
              </a:ext>
            </a:extLst>
          </p:cNvPr>
          <p:cNvSpPr txBox="1"/>
          <p:nvPr/>
        </p:nvSpPr>
        <p:spPr>
          <a:xfrm>
            <a:off x="1253217" y="1992086"/>
            <a:ext cx="52292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Motori: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DC o </a:t>
            </a:r>
            <a:r>
              <a:rPr lang="it-IT" dirty="0" err="1"/>
              <a:t>Stepper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Sensori: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Accelerometro e giroscopio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Unità di elaborazione e controllo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Arduino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Nucleo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Controllo: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regolatore lineare quadratico (LQR)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Sensor fusion: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Filtro di </a:t>
            </a:r>
            <a:r>
              <a:rPr lang="it-IT" dirty="0" err="1"/>
              <a:t>Kalman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Complementary</a:t>
            </a:r>
            <a:r>
              <a:rPr lang="it-IT" dirty="0"/>
              <a:t>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9530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AA62E-D4E7-44E7-AF56-C016EE97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Soluzione: Sensor Fusion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64E41C-2C69-429C-A2FD-DA94E21AC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it-IT" sz="1800" dirty="0">
                <a:latin typeface="CMR10"/>
              </a:rPr>
              <a:t>F</a:t>
            </a:r>
            <a:r>
              <a:rPr lang="it-IT" sz="1800" b="0" i="0" u="none" strike="noStrike" baseline="0" dirty="0">
                <a:latin typeface="CMR10"/>
              </a:rPr>
              <a:t>ondere insieme i dati dell'accelerometro e del giroscopio in modo tale che gli errori si annullino.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800" b="1" i="1" dirty="0">
                <a:latin typeface="CMR10"/>
              </a:rPr>
              <a:t> Filtro di </a:t>
            </a:r>
            <a:r>
              <a:rPr lang="it-IT" sz="1800" b="1" i="1" dirty="0" err="1">
                <a:latin typeface="CMR10"/>
              </a:rPr>
              <a:t>Kalman</a:t>
            </a:r>
            <a:endParaRPr lang="it-IT" sz="1800" b="1" i="1" dirty="0">
              <a:latin typeface="CMR1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800" dirty="0">
                <a:latin typeface="CMR10"/>
              </a:rPr>
              <a:t> </a:t>
            </a:r>
            <a:r>
              <a:rPr lang="it-IT" sz="1800" b="1" i="1" dirty="0" err="1">
                <a:latin typeface="CMR10"/>
              </a:rPr>
              <a:t>Complementary</a:t>
            </a:r>
            <a:r>
              <a:rPr lang="it-IT" sz="1800" b="1" i="1" dirty="0">
                <a:latin typeface="CMR10"/>
              </a:rPr>
              <a:t> Filter</a:t>
            </a:r>
            <a:r>
              <a:rPr lang="it-IT" sz="1800" dirty="0">
                <a:latin typeface="CMR10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>
                <a:latin typeface="CMR10"/>
              </a:rPr>
              <a:t>combinazione di un filtro passa alto e passa basso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85463F-8493-4183-A6E8-E800306F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2948"/>
            <a:ext cx="5776230" cy="233258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BFF6B7-603A-4CAB-8C22-C4BF58C30818}"/>
              </a:ext>
            </a:extLst>
          </p:cNvPr>
          <p:cNvSpPr txBox="1"/>
          <p:nvPr/>
        </p:nvSpPr>
        <p:spPr>
          <a:xfrm>
            <a:off x="1036320" y="5115528"/>
            <a:ext cx="5411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complementaryFilter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angleX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(0.97 *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angleX+Gy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/1000))) + 0.03*pitch;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angleY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(0.97 *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angleY+Gx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/1000))) + 0.03*roll;</a:t>
            </a:r>
          </a:p>
          <a:p>
            <a:pPr algn="l"/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7363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AF1884-670A-47F9-B569-1B1B2AE2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</a:t>
            </a:r>
            <a:r>
              <a:rPr lang="it-IT" dirty="0" err="1"/>
              <a:t>Complementary</a:t>
            </a:r>
            <a:r>
              <a:rPr lang="it-IT" dirty="0"/>
              <a:t> Filter</a:t>
            </a:r>
          </a:p>
        </p:txBody>
      </p:sp>
      <p:pic>
        <p:nvPicPr>
          <p:cNvPr id="4" name="2021-09-19 18-00-28">
            <a:hlinkClick r:id="" action="ppaction://media"/>
            <a:extLst>
              <a:ext uri="{FF2B5EF4-FFF2-40B4-BE49-F238E27FC236}">
                <a16:creationId xmlns:a16="http://schemas.microsoft.com/office/drawing/2014/main" id="{2FD316B4-49AA-48B4-B892-F9FF798B22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388" y="1911578"/>
            <a:ext cx="7143387" cy="4018056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C4DBC0-3C08-41AC-A607-8AEC86E7B00F}"/>
              </a:ext>
            </a:extLst>
          </p:cNvPr>
          <p:cNvSpPr txBox="1"/>
          <p:nvPr/>
        </p:nvSpPr>
        <p:spPr>
          <a:xfrm>
            <a:off x="8673737" y="2351314"/>
            <a:ext cx="304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Rosso</a:t>
            </a:r>
            <a:r>
              <a:rPr lang="it-IT" dirty="0"/>
              <a:t>: Giroscopio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92D050"/>
                </a:solidFill>
              </a:rPr>
              <a:t>Verde</a:t>
            </a:r>
            <a:r>
              <a:rPr lang="it-IT" dirty="0"/>
              <a:t>: Accelerometro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70C0"/>
                </a:solidFill>
              </a:rPr>
              <a:t>Blu</a:t>
            </a:r>
            <a:r>
              <a:rPr lang="it-IT" dirty="0"/>
              <a:t>: </a:t>
            </a:r>
            <a:r>
              <a:rPr lang="it-IT" dirty="0" err="1"/>
              <a:t>Complementary</a:t>
            </a:r>
            <a:r>
              <a:rPr lang="it-IT" dirty="0"/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8993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199F10E-6257-4587-9BE4-01461AD537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43131"/>
            <a:ext cx="11251473" cy="6163259"/>
          </a:xfrm>
        </p:spPr>
      </p:pic>
    </p:spTree>
    <p:extLst>
      <p:ext uri="{BB962C8B-B14F-4D97-AF65-F5344CB8AC3E}">
        <p14:creationId xmlns:p14="http://schemas.microsoft.com/office/powerpoint/2010/main" val="3940112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ED0B69-CA68-45C4-AF98-B8BC214E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Controllore PID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98AF21-D6AB-4E0B-BCCE-237D914BCEE6}"/>
              </a:ext>
            </a:extLst>
          </p:cNvPr>
          <p:cNvSpPr txBox="1"/>
          <p:nvPr/>
        </p:nvSpPr>
        <p:spPr>
          <a:xfrm>
            <a:off x="1097280" y="1782916"/>
            <a:ext cx="7144771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typedef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struct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Controller gains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Kp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Ki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Kd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Output </a:t>
            </a:r>
            <a:r>
              <a:rPr lang="it-IT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limits</a:t>
            </a:r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limMin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limMax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</a:t>
            </a:r>
            <a:r>
              <a:rPr lang="it-IT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Integrator </a:t>
            </a:r>
            <a:r>
              <a:rPr lang="it-IT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limits</a:t>
            </a:r>
            <a:r>
              <a:rPr lang="it-IT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limMinInt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limMaxInt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Sample time (in seconds)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Controller "</a:t>
            </a:r>
            <a:r>
              <a:rPr lang="it-IT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memory</a:t>
            </a:r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"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prevError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Required for </a:t>
            </a:r>
            <a:r>
              <a:rPr 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integrator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differentiator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prevMeasurement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Required for </a:t>
            </a:r>
            <a:r>
              <a:rPr 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differentiator */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Controller output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it-IT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PIDController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82B8D2-24FE-4015-B0EC-4C4438423FA8}"/>
              </a:ext>
            </a:extLst>
          </p:cNvPr>
          <p:cNvSpPr txBox="1"/>
          <p:nvPr/>
        </p:nvSpPr>
        <p:spPr>
          <a:xfrm>
            <a:off x="1097280" y="5768622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PIDController_Init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0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PIDController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PIDController_Update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0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PIDController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setpoint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it-IT" sz="10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5A0AD4F-0116-4983-9CD7-E99DFAC4B4DD}"/>
              </a:ext>
            </a:extLst>
          </p:cNvPr>
          <p:cNvCxnSpPr>
            <a:stCxn id="7" idx="3"/>
          </p:cNvCxnSpPr>
          <p:nvPr/>
        </p:nvCxnSpPr>
        <p:spPr>
          <a:xfrm flipV="1">
            <a:off x="7193960" y="5555796"/>
            <a:ext cx="668247" cy="41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951466-7A26-4742-BC3E-8D09E0D444DA}"/>
              </a:ext>
            </a:extLst>
          </p:cNvPr>
          <p:cNvSpPr txBox="1"/>
          <p:nvPr/>
        </p:nvSpPr>
        <p:spPr>
          <a:xfrm>
            <a:off x="7714229" y="4172742"/>
            <a:ext cx="439748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/* Anti-wind-up via </a:t>
            </a:r>
            <a:r>
              <a:rPr lang="it-IT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integrator </a:t>
            </a:r>
            <a:r>
              <a:rPr lang="it-IT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clamping</a:t>
            </a:r>
            <a:r>
              <a:rPr lang="it-IT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limMaxInt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it-IT" sz="1100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it-IT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limMaxInt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limMinInt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it-IT" sz="1100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it-IT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limMinInt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789558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CD1B06-F542-49B6-8762-BCDEE18F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Comunicazione WiFi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A67CDA-9981-4515-89F2-D8179E30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Interfaccia basata su chiamate http.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Esp-01 + Arduino IDE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E470356-EA23-4B43-B9FE-FA8CA77AEC68}"/>
              </a:ext>
            </a:extLst>
          </p:cNvPr>
          <p:cNvGrpSpPr/>
          <p:nvPr/>
        </p:nvGrpSpPr>
        <p:grpSpPr>
          <a:xfrm>
            <a:off x="1190964" y="2754731"/>
            <a:ext cx="10313729" cy="1278032"/>
            <a:chOff x="1190964" y="2754731"/>
            <a:chExt cx="10313729" cy="1278032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4D8A37E3-2EE4-4ABC-9476-750BE57C462B}"/>
                </a:ext>
              </a:extLst>
            </p:cNvPr>
            <p:cNvSpPr txBox="1"/>
            <p:nvPr/>
          </p:nvSpPr>
          <p:spPr>
            <a:xfrm>
              <a:off x="1190964" y="2924767"/>
              <a:ext cx="656918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en-US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server.on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"/go"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HTTP_GET, [] (</a:t>
              </a:r>
              <a:r>
                <a:rPr lang="en-US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AsyncWebServerRequest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 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request) {</a:t>
              </a:r>
              <a:b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it-IT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Serial.write</a:t>
              </a: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it-IT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);</a:t>
              </a:r>
              <a:b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-&gt;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send(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"text/plain"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"GO </a:t>
              </a:r>
              <a:r>
                <a:rPr lang="en-US" sz="1600" b="0" i="0" u="none" strike="noStrike" baseline="0" dirty="0" err="1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eseguito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);</a:t>
              </a:r>
              <a:br>
                <a:rPr lang="en-US" sz="14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});</a:t>
              </a:r>
              <a:endParaRPr lang="it-IT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EC00854D-2F7B-47C6-9529-22AE41D09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27" y="2754731"/>
              <a:ext cx="4173166" cy="1278032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55639F4-8552-48F9-BEC8-1A6786D1F585}"/>
              </a:ext>
            </a:extLst>
          </p:cNvPr>
          <p:cNvGrpSpPr/>
          <p:nvPr/>
        </p:nvGrpSpPr>
        <p:grpSpPr>
          <a:xfrm>
            <a:off x="1190964" y="4759290"/>
            <a:ext cx="10313729" cy="1279840"/>
            <a:chOff x="1190964" y="4202799"/>
            <a:chExt cx="10313729" cy="1279840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B26447B-8C54-4331-A876-AD40F145ADCA}"/>
                </a:ext>
              </a:extLst>
            </p:cNvPr>
            <p:cNvSpPr txBox="1"/>
            <p:nvPr/>
          </p:nvSpPr>
          <p:spPr>
            <a:xfrm>
              <a:off x="1190964" y="4374643"/>
              <a:ext cx="669573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en-US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server.on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"/</a:t>
              </a:r>
              <a:r>
                <a:rPr lang="en-US" sz="160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right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HTTP_GET, [] (</a:t>
              </a:r>
              <a:r>
                <a:rPr lang="en-US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AsyncWebServerRequest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 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request) {</a:t>
              </a:r>
              <a:b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it-IT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Serial.write</a:t>
              </a: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it-IT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);</a:t>
              </a:r>
              <a:b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-&gt;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send(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"text/plain"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“RIGHT </a:t>
              </a:r>
              <a:r>
                <a:rPr lang="en-US" sz="1600" b="0" i="0" u="none" strike="noStrike" baseline="0" dirty="0" err="1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eseguito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);</a:t>
              </a:r>
              <a:br>
                <a:rPr lang="en-US" sz="14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});</a:t>
              </a:r>
              <a:endParaRPr lang="it-IT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Immagine 9" descr="Immagine che contiene testo, dispositivo, calibro&#10;&#10;Descrizione generata automaticamente">
              <a:extLst>
                <a:ext uri="{FF2B5EF4-FFF2-40B4-BE49-F238E27FC236}">
                  <a16:creationId xmlns:a16="http://schemas.microsoft.com/office/drawing/2014/main" id="{8002E298-D5AE-41F3-A44E-49F67BA9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27" y="4202799"/>
              <a:ext cx="4173166" cy="12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724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F84AF-0729-48FD-853D-58754D5F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Loop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D4EAB68-B9D1-4228-B563-070385BBE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62111"/>
            <a:ext cx="6217920" cy="3759049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readBuf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[0]){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STOP: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stopMotor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(&amp;htim2,&amp;htim3, &amp;htim6);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GO: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goForward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&amp;htim3, &amp;htim6, VELOCITY, 0.1);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BACK: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goBackward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&amp;htim3, &amp;htim6, VELOCITY, 0.2);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LEFT: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rotateL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&amp;htim3, &amp;htim6, VELOCITY, M_PI/2);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RIGHT: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rotateR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&amp;htim3, &amp;htim6, VELOCITY, M_PI/2);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TEST: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simpleGO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RESET_IMU: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MPU6050_reset(&amp;hi2c1);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976579-317A-4237-BB1E-D1892B20B6A7}"/>
              </a:ext>
            </a:extLst>
          </p:cNvPr>
          <p:cNvSpPr txBox="1"/>
          <p:nvPr/>
        </p:nvSpPr>
        <p:spPr>
          <a:xfrm>
            <a:off x="8153447" y="3264472"/>
            <a:ext cx="3476297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Acquisizione valori dai sensori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Complementary</a:t>
            </a:r>
            <a:r>
              <a:rPr lang="it-IT" dirty="0"/>
              <a:t> filter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Set Point e valore filtrato al PID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Attuazione PID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Lettura seriale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8202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1D0131-C1E7-4020-88CF-FF0673B7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issues</a:t>
            </a:r>
            <a:r>
              <a:rPr lang="it-IT" dirty="0"/>
              <a:t> e 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3F0901-D9BF-4D33-BE3B-2E7F6880A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Taratura coefficienti PID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Integrazione elettronica su scheda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Controlli avanzati: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comunicazione del set point,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rotazione sul posto,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rotazione in avanzamento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Interfaccia Web</a:t>
            </a:r>
          </a:p>
        </p:txBody>
      </p:sp>
    </p:spTree>
    <p:extLst>
      <p:ext uri="{BB962C8B-B14F-4D97-AF65-F5344CB8AC3E}">
        <p14:creationId xmlns:p14="http://schemas.microsoft.com/office/powerpoint/2010/main" val="2551904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9E80E-4D7A-49F9-8AE5-19E6DA72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Riferimenti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1277AE-4A43-4ED8-9EA9-9C5C4F037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Repository: </a:t>
            </a:r>
            <a:r>
              <a:rPr lang="en-US" dirty="0">
                <a:hlinkClick r:id="rId2"/>
              </a:rPr>
              <a:t>https://github.com/DeanSupertramp/FPSE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svolte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il Corso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Progetto: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Schematic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Firmware ESP-01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Firmware STM32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Script Matlab</a:t>
            </a:r>
          </a:p>
        </p:txBody>
      </p:sp>
    </p:spTree>
    <p:extLst>
      <p:ext uri="{BB962C8B-B14F-4D97-AF65-F5344CB8AC3E}">
        <p14:creationId xmlns:p14="http://schemas.microsoft.com/office/powerpoint/2010/main" val="13308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FB9E05-C9AC-453A-B1DF-DB95A994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Definizione delle specifiche funzionali e prestazionali del dispositivo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5F8C85-B4C3-453A-8FDA-8F14332E3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08738"/>
            <a:ext cx="10058400" cy="274903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Necessità di adottare un controllo per stabilizzare il sistema (equilibrio in posizione verticale);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Reiezione ai disturbi esterni;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Possibilità di muovere il robot avanti e indietro (tramite variazione del set point dell’inclinazione);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Possibilità di ruotare;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Privo di cavi di alimentazione/controllo;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Elevata precisione sulle misure dei sensori;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Utilizzo di strumenti di modellazione e simulazione come Matlab/</a:t>
            </a:r>
            <a:r>
              <a:rPr lang="it-IT" dirty="0" err="1"/>
              <a:t>Simulink</a:t>
            </a:r>
            <a:r>
              <a:rPr lang="it-IT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815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94B48-5196-4971-B0E8-65CE20DD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delle tecnologie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9E6C165-1B6C-4FD4-877A-B91A1AE73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994" y="1812901"/>
            <a:ext cx="4522656" cy="299423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BB0D69-E262-45D4-B28A-C036E2362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50" y="1817255"/>
            <a:ext cx="4222820" cy="24064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5873B6-0E49-45AB-908D-401F2EF961B7}"/>
              </a:ext>
            </a:extLst>
          </p:cNvPr>
          <p:cNvSpPr txBox="1"/>
          <p:nvPr/>
        </p:nvSpPr>
        <p:spPr>
          <a:xfrm>
            <a:off x="1249283" y="5312066"/>
            <a:ext cx="2038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Stepper</a:t>
            </a:r>
            <a:r>
              <a:rPr lang="it-IT" sz="1400" dirty="0"/>
              <a:t> Driver: TMC2209</a:t>
            </a:r>
          </a:p>
        </p:txBody>
      </p:sp>
      <p:pic>
        <p:nvPicPr>
          <p:cNvPr id="3074" name="Picture 2" descr="Nema 17 Stepper Motor Bipolar 2A 59Ncm(84oz.in) 48mm Body 4-lead W/ 1m  Cable for 3D Printer/CNC by STEPPERONLINE : Amazon.it: Commercio, Industria  e Scienza">
            <a:extLst>
              <a:ext uri="{FF2B5EF4-FFF2-40B4-BE49-F238E27FC236}">
                <a16:creationId xmlns:a16="http://schemas.microsoft.com/office/drawing/2014/main" id="{7A2C0856-6E89-4F5B-8D19-371AB57D8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4"/>
          <a:stretch/>
        </p:blipFill>
        <p:spPr bwMode="auto">
          <a:xfrm>
            <a:off x="3323472" y="4840445"/>
            <a:ext cx="1265699" cy="11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4229B1A-7116-474D-A2A9-4194B14B09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47" t="23078" r="19448" b="22972"/>
          <a:stretch/>
        </p:blipFill>
        <p:spPr>
          <a:xfrm>
            <a:off x="4781088" y="4834844"/>
            <a:ext cx="1450661" cy="883921"/>
          </a:xfrm>
          <a:prstGeom prst="rect">
            <a:avLst/>
          </a:prstGeom>
        </p:spPr>
      </p:pic>
      <p:pic>
        <p:nvPicPr>
          <p:cNvPr id="3076" name="Picture 4" descr="IMU 6 DOF MPU6050">
            <a:extLst>
              <a:ext uri="{FF2B5EF4-FFF2-40B4-BE49-F238E27FC236}">
                <a16:creationId xmlns:a16="http://schemas.microsoft.com/office/drawing/2014/main" id="{B040058A-275B-4FA6-A8BC-4B6A2D99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137" y="4303551"/>
            <a:ext cx="856598" cy="11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Y-LSM6DS3 module 6 Degrees of Freedom Breakout IIC / SPI  transmission-OKY3259-5 – Page 30 – OKYSTAR">
            <a:extLst>
              <a:ext uri="{FF2B5EF4-FFF2-40B4-BE49-F238E27FC236}">
                <a16:creationId xmlns:a16="http://schemas.microsoft.com/office/drawing/2014/main" id="{A453C4E3-4329-48F1-8BD8-DE7DBD766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3853" r="10555" b="12286"/>
          <a:stretch/>
        </p:blipFill>
        <p:spPr bwMode="auto">
          <a:xfrm>
            <a:off x="9217735" y="4342548"/>
            <a:ext cx="1222735" cy="11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86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0AB4B-3478-4C11-9C76-B447839F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matematico del Sistema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427C09A-57B0-490A-BB7A-BCB7F8B15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4" t="3939" r="14392" b="7221"/>
          <a:stretch/>
        </p:blipFill>
        <p:spPr>
          <a:xfrm>
            <a:off x="6357529" y="2043605"/>
            <a:ext cx="2045501" cy="2087523"/>
          </a:xfrm>
        </p:spPr>
      </p:pic>
      <p:pic>
        <p:nvPicPr>
          <p:cNvPr id="15" name="Immagine 14" descr="Immagine che contiene trasporto, volante&#10;&#10;Descrizione generata automaticamente">
            <a:extLst>
              <a:ext uri="{FF2B5EF4-FFF2-40B4-BE49-F238E27FC236}">
                <a16:creationId xmlns:a16="http://schemas.microsoft.com/office/drawing/2014/main" id="{7AC94338-9E87-4CC3-A746-A93768AE2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1" y="4408715"/>
            <a:ext cx="1821498" cy="182149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801BAF6-B328-4B8A-B250-EBCC04F67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985" y="5045185"/>
            <a:ext cx="3409406" cy="380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1CBB2E4-8098-4E2F-A218-81FF7B96F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3925" y="2707479"/>
            <a:ext cx="1419276" cy="427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5FD75B9A-DDF1-4F58-8ABE-5A513A4B277F}"/>
              </a:ext>
            </a:extLst>
          </p:cNvPr>
          <p:cNvGrpSpPr/>
          <p:nvPr/>
        </p:nvGrpSpPr>
        <p:grpSpPr>
          <a:xfrm>
            <a:off x="800175" y="2600325"/>
            <a:ext cx="5186819" cy="2784021"/>
            <a:chOff x="1243908" y="2838498"/>
            <a:chExt cx="4465922" cy="239708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26138C8-2272-41E1-8030-50912A0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2571" y="2838498"/>
              <a:ext cx="4197259" cy="2397080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52E1FBD5-853A-4462-8185-3AD6B6FED726}"/>
                </a:ext>
              </a:extLst>
            </p:cNvPr>
            <p:cNvSpPr txBox="1"/>
            <p:nvPr/>
          </p:nvSpPr>
          <p:spPr>
            <a:xfrm>
              <a:off x="1243908" y="4682883"/>
              <a:ext cx="29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4ADFFC74-8DAE-4609-89F7-324AA9CE88B9}"/>
                </a:ext>
              </a:extLst>
            </p:cNvPr>
            <p:cNvSpPr txBox="1"/>
            <p:nvPr/>
          </p:nvSpPr>
          <p:spPr>
            <a:xfrm>
              <a:off x="1278742" y="3898064"/>
              <a:ext cx="29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21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0FB67A-8782-4CB2-B61C-DB15811C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Funzione di trasferimento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57C435-3CDB-4F51-B6FA-17D67D496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2" y="1985710"/>
            <a:ext cx="4527645" cy="1869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A4E75F-33E7-4DA3-BD65-64DC301C32B3}"/>
                  </a:ext>
                </a:extLst>
              </p:cNvPr>
              <p:cNvSpPr txBox="1"/>
              <p:nvPr/>
            </p:nvSpPr>
            <p:spPr>
              <a:xfrm>
                <a:off x="4993755" y="2253067"/>
                <a:ext cx="2389822" cy="584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1050" b="0" i="0" u="none" strike="noStrike" baseline="0" dirty="0">
                    <a:latin typeface="CMR10"/>
                  </a:rPr>
                  <a:t>Linearizzando nell'intorno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05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0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050" b="0" i="1" u="none" strike="noStrike" baseline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050" b="0" i="0" u="none" strike="noStrike" baseline="0" dirty="0">
                    <a:latin typeface="CMR1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05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l-GR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105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it-IT" sz="1050" b="0" i="1" u="none" strike="noStrike" baseline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050" b="0" i="0" u="none" strike="noStrike" baseline="0" dirty="0">
                    <a:latin typeface="CMR10"/>
                  </a:rPr>
                  <a:t>= 0, approssimando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05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050" b="0" i="0" u="none" strike="noStrike" baseline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t-IT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0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0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it-IT" sz="1050" b="0" i="0" u="none" strike="noStrike" baseline="0" dirty="0">
                    <a:latin typeface="CMSY10"/>
                  </a:rPr>
                  <a:t>= </a:t>
                </a:r>
                <a:r>
                  <a:rPr lang="it-IT" sz="1050" b="0" i="0" u="none" strike="noStrike" baseline="0" dirty="0">
                    <a:latin typeface="CMR10"/>
                  </a:rPr>
                  <a:t>0,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05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050" b="0" i="0" u="none" strike="noStrike" baseline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it-IT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0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0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endParaRPr lang="it-IT" sz="1050" b="0" i="0" u="none" strike="noStrike" baseline="0" dirty="0">
                  <a:latin typeface="CMR10"/>
                </a:endParaRPr>
              </a:p>
              <a:p>
                <a:pPr algn="just"/>
                <a:r>
                  <a:rPr lang="it-IT" sz="1050" b="0" i="0" u="none" strike="noStrike" baseline="0" dirty="0">
                    <a:latin typeface="CMR1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0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0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050" b="0" i="0" u="none" strike="noStrike" baseline="0" dirty="0">
                    <a:latin typeface="CMR10"/>
                  </a:rPr>
                  <a:t>= 0</a:t>
                </a:r>
                <a:endParaRPr lang="it-IT" sz="105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A4E75F-33E7-4DA3-BD65-64DC301C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755" y="2253067"/>
                <a:ext cx="2389822" cy="584647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ccia in giù 5">
            <a:extLst>
              <a:ext uri="{FF2B5EF4-FFF2-40B4-BE49-F238E27FC236}">
                <a16:creationId xmlns:a16="http://schemas.microsoft.com/office/drawing/2014/main" id="{E5B35C8A-DDC6-4129-A11E-0E49740E529D}"/>
              </a:ext>
            </a:extLst>
          </p:cNvPr>
          <p:cNvSpPr/>
          <p:nvPr/>
        </p:nvSpPr>
        <p:spPr>
          <a:xfrm rot="16200000">
            <a:off x="6131097" y="2111690"/>
            <a:ext cx="191861" cy="1923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37BC6A-60E1-4F08-B42E-E5150A360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15" y="2550804"/>
            <a:ext cx="1497585" cy="1045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0F5B40D-AE76-4715-841A-D06DB253B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403"/>
          <a:stretch/>
        </p:blipFill>
        <p:spPr>
          <a:xfrm>
            <a:off x="10602125" y="3854767"/>
            <a:ext cx="901354" cy="361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64BCCE67-A59A-4F99-946E-B56AABDC4B18}"/>
              </a:ext>
            </a:extLst>
          </p:cNvPr>
          <p:cNvSpPr/>
          <p:nvPr/>
        </p:nvSpPr>
        <p:spPr>
          <a:xfrm rot="18243946">
            <a:off x="9725479" y="2947999"/>
            <a:ext cx="191861" cy="1207261"/>
          </a:xfrm>
          <a:prstGeom prst="downArrow">
            <a:avLst>
              <a:gd name="adj1" fmla="val 50000"/>
              <a:gd name="adj2" fmla="val 62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4B3946B-E8AD-4792-9DDD-ED6B199D04A7}"/>
              </a:ext>
            </a:extLst>
          </p:cNvPr>
          <p:cNvSpPr txBox="1"/>
          <p:nvPr/>
        </p:nvSpPr>
        <p:spPr>
          <a:xfrm>
            <a:off x="9712091" y="2987529"/>
            <a:ext cx="1340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50" b="0" i="0" u="none" strike="noStrike" baseline="0" dirty="0">
                <a:latin typeface="CMR10"/>
              </a:rPr>
              <a:t>Legame velocità</a:t>
            </a:r>
          </a:p>
          <a:p>
            <a:pPr algn="just"/>
            <a:r>
              <a:rPr lang="it-IT" sz="1050" b="0" i="0" u="none" strike="noStrike" baseline="0" dirty="0">
                <a:latin typeface="CMR10"/>
              </a:rPr>
              <a:t>angolare/tangenziale</a:t>
            </a:r>
            <a:endParaRPr lang="it-IT" sz="105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0D29AC9-4FF0-4139-B565-181C97B86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814" y="4536101"/>
            <a:ext cx="1497585" cy="911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285C0733-CA16-431E-AC59-22CEBE2F5472}"/>
              </a:ext>
            </a:extLst>
          </p:cNvPr>
          <p:cNvSpPr/>
          <p:nvPr/>
        </p:nvSpPr>
        <p:spPr>
          <a:xfrm rot="3216078">
            <a:off x="9721607" y="3939405"/>
            <a:ext cx="191861" cy="12290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1C9C561-B05B-43B4-A34D-99C5A7816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61" y="4568738"/>
            <a:ext cx="3767818" cy="87906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DDC75BCF-0910-4FF3-8714-3687FFE9329D}"/>
              </a:ext>
            </a:extLst>
          </p:cNvPr>
          <p:cNvSpPr/>
          <p:nvPr/>
        </p:nvSpPr>
        <p:spPr>
          <a:xfrm rot="5400000">
            <a:off x="6131096" y="3990836"/>
            <a:ext cx="191861" cy="1923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C5A2201-C256-425B-BD06-EBE404B37258}"/>
              </a:ext>
            </a:extLst>
          </p:cNvPr>
          <p:cNvSpPr txBox="1"/>
          <p:nvPr/>
        </p:nvSpPr>
        <p:spPr>
          <a:xfrm>
            <a:off x="5439873" y="4410825"/>
            <a:ext cx="14975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50" b="0" i="0" u="none" strike="noStrike" baseline="0" dirty="0">
                <a:latin typeface="CMR10"/>
              </a:rPr>
              <a:t>dominio di Laplace con condizioni iniziali nulle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3022E81-4790-41D8-B67E-A2BF7F2E019E}"/>
              </a:ext>
            </a:extLst>
          </p:cNvPr>
          <p:cNvSpPr txBox="1"/>
          <p:nvPr/>
        </p:nvSpPr>
        <p:spPr>
          <a:xfrm>
            <a:off x="875476" y="6023270"/>
            <a:ext cx="110228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u="none" strike="noStrike" baseline="0" dirty="0">
                <a:latin typeface="CMR10"/>
              </a:rPr>
              <a:t>Fabian Kung. A Tutorial on Modelling and Control of Two- Wheeled Self-Balancing Robot with Stepper Motor. In: </a:t>
            </a:r>
            <a:r>
              <a:rPr lang="en-US" sz="1200" b="0" i="1" u="none" strike="noStrike" baseline="0" dirty="0">
                <a:latin typeface="CMTI10"/>
              </a:rPr>
              <a:t>Applications of Modelling and Simulation </a:t>
            </a:r>
            <a:r>
              <a:rPr lang="en-US" sz="1200" b="0" i="1" u="none" strike="noStrike" baseline="0" dirty="0">
                <a:latin typeface="CMR10"/>
              </a:rPr>
              <a:t>3 (lug. 2019).</a:t>
            </a:r>
            <a:endParaRPr lang="it-IT" sz="1200" i="1" dirty="0"/>
          </a:p>
        </p:txBody>
      </p:sp>
    </p:spTree>
    <p:extLst>
      <p:ext uri="{BB962C8B-B14F-4D97-AF65-F5344CB8AC3E}">
        <p14:creationId xmlns:p14="http://schemas.microsoft.com/office/powerpoint/2010/main" val="15925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59970A-8C87-495E-AE60-A2BB9977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modello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80098F1-37D8-44AF-9C6F-CD2B2D08F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858092"/>
            <a:ext cx="1890821" cy="226254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F8A30AE-4EC6-47D5-B4CE-758E768F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187" y="1979849"/>
            <a:ext cx="3536413" cy="957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15EC3E37-B966-458D-8234-E34537FCA6F5}"/>
              </a:ext>
            </a:extLst>
          </p:cNvPr>
          <p:cNvGrpSpPr/>
          <p:nvPr/>
        </p:nvGrpSpPr>
        <p:grpSpPr>
          <a:xfrm>
            <a:off x="3340386" y="2247629"/>
            <a:ext cx="2166104" cy="3455124"/>
            <a:chOff x="4205391" y="1755893"/>
            <a:chExt cx="3472753" cy="553934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4E8CF37E-FAFC-4465-B815-B67ADD6CE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794" y="1755893"/>
              <a:ext cx="2547948" cy="1673264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ABD5F67D-BAA9-4693-BDF8-D398FC94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78" t="3640"/>
            <a:stretch/>
          </p:blipFill>
          <p:spPr>
            <a:xfrm>
              <a:off x="4205391" y="3447690"/>
              <a:ext cx="3472753" cy="3847546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9AE7B63A-2555-4989-A8E7-71189C415A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2" t="6395" r="7108"/>
          <a:stretch/>
        </p:blipFill>
        <p:spPr>
          <a:xfrm>
            <a:off x="6865788" y="3096305"/>
            <a:ext cx="3421212" cy="282738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3D8F4B0-87A5-4912-9FB8-BD39BDC02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527" y="5937122"/>
            <a:ext cx="2036990" cy="2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6A7A7A-46F6-4CA6-A757-50BFF0C2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9AF8F1-9881-43B6-AC66-8E159D12B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6" y="1945370"/>
            <a:ext cx="4409567" cy="194580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5AE43F-2090-4839-9FD1-BC9E5691D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6220" r="7797" b="6523"/>
          <a:stretch/>
        </p:blipFill>
        <p:spPr>
          <a:xfrm>
            <a:off x="5094768" y="1945370"/>
            <a:ext cx="6676414" cy="37324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CA8721-DC9E-4AA2-822A-53DCC4F25B6A}"/>
              </a:ext>
            </a:extLst>
          </p:cNvPr>
          <p:cNvSpPr txBox="1"/>
          <p:nvPr/>
        </p:nvSpPr>
        <p:spPr>
          <a:xfrm>
            <a:off x="5684569" y="5677785"/>
            <a:ext cx="5771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0" i="0" dirty="0">
                <a:effectLst/>
                <a:latin typeface="Arial" panose="020B0604020202020204" pitchFamily="34" charset="0"/>
              </a:rPr>
              <a:t>Risposta al gradino a ciclo aperto, con sistema </a:t>
            </a:r>
            <a:r>
              <a:rPr lang="it-IT" sz="1200" b="0" i="0" dirty="0" err="1">
                <a:effectLst/>
                <a:latin typeface="Arial" panose="020B0604020202020204" pitchFamily="34" charset="0"/>
              </a:rPr>
              <a:t>retroazionato</a:t>
            </a:r>
            <a:r>
              <a:rPr lang="it-IT" sz="1200" b="0" i="0" dirty="0">
                <a:effectLst/>
                <a:latin typeface="Arial" panose="020B0604020202020204" pitchFamily="34" charset="0"/>
              </a:rPr>
              <a:t> e con controllore PID</a:t>
            </a:r>
            <a:endParaRPr lang="it-IT" sz="12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59831DE-503B-4E48-8D9F-2BDB0BF4C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5" y="4054509"/>
            <a:ext cx="4047307" cy="20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86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3603</TotalTime>
  <Words>2692</Words>
  <Application>Microsoft Office PowerPoint</Application>
  <PresentationFormat>Widescreen</PresentationFormat>
  <Paragraphs>309</Paragraphs>
  <Slides>37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CMBX10</vt:lpstr>
      <vt:lpstr>CMBXTI10</vt:lpstr>
      <vt:lpstr>CMR10</vt:lpstr>
      <vt:lpstr>CMSY10</vt:lpstr>
      <vt:lpstr>CMTI10</vt:lpstr>
      <vt:lpstr>Consolas</vt:lpstr>
      <vt:lpstr>Retrospettivo</vt:lpstr>
      <vt:lpstr>Self Balancing Robot</vt:lpstr>
      <vt:lpstr>Sommario</vt:lpstr>
      <vt:lpstr>Stato dell'arte, tecnologie, strategie e metodi utilizzati</vt:lpstr>
      <vt:lpstr>Definizione delle specifiche funzionali e prestazionali del dispositivo</vt:lpstr>
      <vt:lpstr>Selezione delle tecnologie</vt:lpstr>
      <vt:lpstr>Modello matematico del Sistema</vt:lpstr>
      <vt:lpstr>Funzione di trasferimento</vt:lpstr>
      <vt:lpstr>Analisi del modello</vt:lpstr>
      <vt:lpstr>Controllo</vt:lpstr>
      <vt:lpstr>Progettazione dell'elettronica</vt:lpstr>
      <vt:lpstr>Motori Stepper</vt:lpstr>
      <vt:lpstr>Calibrazione Driver TMC2209</vt:lpstr>
      <vt:lpstr>IMU MPU6050</vt:lpstr>
      <vt:lpstr>Comunicazione: Modulo WiFi ESP-01</vt:lpstr>
      <vt:lpstr>Stadio di Alimentazione</vt:lpstr>
      <vt:lpstr>Schematico e Alimentazione Nucleo</vt:lpstr>
      <vt:lpstr>Progettazione Firmware</vt:lpstr>
      <vt:lpstr>Progettazione Firmware</vt:lpstr>
      <vt:lpstr>Progettazione Firmware</vt:lpstr>
      <vt:lpstr>Gestione Timer per Stepper</vt:lpstr>
      <vt:lpstr>Gestione Motori</vt:lpstr>
      <vt:lpstr>Test</vt:lpstr>
      <vt:lpstr>Gestione IMU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Problematiche sulle misure</vt:lpstr>
      <vt:lpstr>Soluzione: Sensor Fusion</vt:lpstr>
      <vt:lpstr>Implementazione Complementary Filter</vt:lpstr>
      <vt:lpstr>Presentazione standard di PowerPoint</vt:lpstr>
      <vt:lpstr>Controllore PID</vt:lpstr>
      <vt:lpstr>Comunicazione WiFi</vt:lpstr>
      <vt:lpstr>Main Loop</vt:lpstr>
      <vt:lpstr>Open issues e sviluppi futuri</vt:lpstr>
      <vt:lpstr>Riferimenti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Balancing Robot</dc:title>
  <dc:creator>andrea alecce</dc:creator>
  <cp:lastModifiedBy>andrea alecce</cp:lastModifiedBy>
  <cp:revision>29</cp:revision>
  <dcterms:created xsi:type="dcterms:W3CDTF">2021-09-17T09:54:49Z</dcterms:created>
  <dcterms:modified xsi:type="dcterms:W3CDTF">2021-09-21T08:59:24Z</dcterms:modified>
</cp:coreProperties>
</file>